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34"/>
  </p:notesMasterIdLst>
  <p:sldIdLst>
    <p:sldId id="266" r:id="rId5"/>
    <p:sldId id="257" r:id="rId6"/>
    <p:sldId id="267" r:id="rId7"/>
    <p:sldId id="268" r:id="rId8"/>
    <p:sldId id="297" r:id="rId9"/>
    <p:sldId id="298" r:id="rId10"/>
    <p:sldId id="299" r:id="rId11"/>
    <p:sldId id="271" r:id="rId12"/>
    <p:sldId id="293" r:id="rId13"/>
    <p:sldId id="281" r:id="rId14"/>
    <p:sldId id="282" r:id="rId15"/>
    <p:sldId id="279" r:id="rId16"/>
    <p:sldId id="283" r:id="rId17"/>
    <p:sldId id="284" r:id="rId18"/>
    <p:sldId id="285" r:id="rId19"/>
    <p:sldId id="286" r:id="rId20"/>
    <p:sldId id="295" r:id="rId21"/>
    <p:sldId id="296" r:id="rId22"/>
    <p:sldId id="277" r:id="rId23"/>
    <p:sldId id="278" r:id="rId24"/>
    <p:sldId id="290" r:id="rId25"/>
    <p:sldId id="291" r:id="rId26"/>
    <p:sldId id="272" r:id="rId27"/>
    <p:sldId id="280" r:id="rId28"/>
    <p:sldId id="273" r:id="rId29"/>
    <p:sldId id="274" r:id="rId30"/>
    <p:sldId id="275" r:id="rId31"/>
    <p:sldId id="276" r:id="rId32"/>
    <p:sldId id="292"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A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60"/>
  </p:normalViewPr>
  <p:slideViewPr>
    <p:cSldViewPr snapToGrid="0">
      <p:cViewPr>
        <p:scale>
          <a:sx n="75" d="100"/>
          <a:sy n="75" d="100"/>
        </p:scale>
        <p:origin x="-360" y="-576"/>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DB6F77-31B3-44A6-9538-7D3B84B14A3E}" type="datetimeFigureOut">
              <a:rPr lang="en-US" smtClean="0"/>
              <a:t>3/10/2020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BEC92D-C8E2-4A8F-BF2D-75109D630128}" type="slidenum">
              <a:rPr lang="en-US" smtClean="0"/>
              <a:t>‹#›</a:t>
            </a:fld>
            <a:endParaRPr lang="en-US" dirty="0"/>
          </a:p>
        </p:txBody>
      </p:sp>
    </p:spTree>
    <p:extLst>
      <p:ext uri="{BB962C8B-B14F-4D97-AF65-F5344CB8AC3E}">
        <p14:creationId xmlns:p14="http://schemas.microsoft.com/office/powerpoint/2010/main" val="3804819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B24132-C908-474C-84C6-F33F0E9C2824}" type="datetime1">
              <a:rPr lang="en-US" smtClean="0"/>
              <a:t>3/10/2020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A0D6BE-6A5B-4B1A-AB35-D5FFCCF5138B}" type="datetime1">
              <a:rPr lang="en-US" smtClean="0"/>
              <a:t>3/10/2020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E8BD5B-87CC-4318-9824-F4CA83CB0BAF}" type="datetime1">
              <a:rPr lang="en-US" smtClean="0"/>
              <a:t>3/10/2020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E2AA5E-62DB-4209-84D2-A3A9C66875BD}" type="datetime1">
              <a:rPr lang="en-US" smtClean="0"/>
              <a:t>3/10/2020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B8EF27-61CD-4273-9CC6-8B5AB469D6E9}" type="datetime1">
              <a:rPr lang="en-US" smtClean="0"/>
              <a:t>3/10/2020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614D88-E4A3-4915-A946-C7B143E0147E}" type="datetime1">
              <a:rPr lang="en-US" smtClean="0"/>
              <a:t>3/10/2020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C41193-F002-4F22-ACB4-105512D85B33}" type="datetime1">
              <a:rPr lang="en-US" smtClean="0"/>
              <a:t>3/10/2020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3B2B57F-0B3C-4FE7-8F56-8C4115027F2E}" type="datetime1">
              <a:rPr lang="en-US" smtClean="0"/>
              <a:t>3/10/2020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0E8098D-3BCA-4496-B67F-08ABED3A79F9}" type="datetime1">
              <a:rPr lang="en-US" smtClean="0"/>
              <a:t>3/10/2020</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F4F9A14-79CD-4DBB-8A95-93FAB90953CE}" type="datetime1">
              <a:rPr lang="en-US" smtClean="0"/>
              <a:t>3/10/2020</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FCCA62-85F4-4E91-8034-B3A4AEB2ACA5}" type="datetime1">
              <a:rPr lang="en-US" smtClean="0"/>
              <a:t>3/10/2020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3A5D">
            <a:alpha val="0"/>
          </a:srgbClr>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7739FE2-C7BB-439D-8EFA-EB059A6AF0B6}" type="datetime1">
              <a:rPr lang="en-US" smtClean="0"/>
              <a:t>3/10/2020</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A picture containing blur">
            <a:extLst>
              <a:ext uri="{FF2B5EF4-FFF2-40B4-BE49-F238E27FC236}">
                <a16:creationId xmlns:a16="http://schemas.microsoft.com/office/drawing/2014/main" xmlns="" id="{ECC95573-2971-40CA-8931-174ACDF3E94F}"/>
              </a:ext>
              <a:ext uri="{C183D7F6-B498-43B3-948B-1728B52AA6E4}">
                <adec:decorative xmlns:adec="http://schemas.microsoft.com/office/drawing/2017/decorative" xmlns="" val="0"/>
              </a:ext>
            </a:extLst>
          </p:cNvPr>
          <p:cNvPicPr>
            <a:picLocks noChangeAspect="1"/>
          </p:cNvPicPr>
          <p:nvPr/>
        </p:nvPicPr>
        <p:blipFill rotWithShape="1">
          <a:blip r:embed="rId2"/>
          <a:srcRect t="39378"/>
          <a:stretch/>
        </p:blipFill>
        <p:spPr>
          <a:xfrm>
            <a:off x="-32" y="10"/>
            <a:ext cx="12192031" cy="4915066"/>
          </a:xfrm>
          <a:prstGeom prst="rect">
            <a:avLst/>
          </a:prstGeom>
        </p:spPr>
      </p:pic>
      <p:sp>
        <p:nvSpPr>
          <p:cNvPr id="22" name="Rectangle 21">
            <a:extLst>
              <a:ext uri="{FF2B5EF4-FFF2-40B4-BE49-F238E27FC236}">
                <a16:creationId xmlns:a16="http://schemas.microsoft.com/office/drawing/2014/main" xmlns="" id="{B76D919A-FC3E-4B4E-BAF0-ED6CFB8DC4A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78FD68DA-43BA-4508-8DE2-BA9BB7B2FA5B}"/>
              </a:ext>
            </a:extLst>
          </p:cNvPr>
          <p:cNvSpPr>
            <a:spLocks noGrp="1"/>
          </p:cNvSpPr>
          <p:nvPr>
            <p:ph type="ctrTitle"/>
          </p:nvPr>
        </p:nvSpPr>
        <p:spPr>
          <a:xfrm>
            <a:off x="1065197" y="5120640"/>
            <a:ext cx="10058400" cy="822960"/>
          </a:xfrm>
        </p:spPr>
        <p:txBody>
          <a:bodyPr>
            <a:normAutofit/>
          </a:bodyPr>
          <a:lstStyle/>
          <a:p>
            <a:r>
              <a:rPr lang="en-US" sz="4800">
                <a:solidFill>
                  <a:srgbClr val="FFFFFF"/>
                </a:solidFill>
              </a:rPr>
              <a:t>DF Coaching</a:t>
            </a:r>
            <a:endParaRPr lang="en-US" sz="4800" dirty="0">
              <a:solidFill>
                <a:srgbClr val="FFFFFF"/>
              </a:solidFill>
            </a:endParaRPr>
          </a:p>
        </p:txBody>
      </p:sp>
      <p:sp>
        <p:nvSpPr>
          <p:cNvPr id="3" name="Subtitle 2">
            <a:extLst>
              <a:ext uri="{FF2B5EF4-FFF2-40B4-BE49-F238E27FC236}">
                <a16:creationId xmlns:a16="http://schemas.microsoft.com/office/drawing/2014/main" xmlns="" id="{A8E9CFF2-3777-4FF4-A759-8491175B0B7C}"/>
              </a:ext>
            </a:extLst>
          </p:cNvPr>
          <p:cNvSpPr>
            <a:spLocks noGrp="1"/>
          </p:cNvSpPr>
          <p:nvPr>
            <p:ph type="subTitle" idx="1"/>
          </p:nvPr>
        </p:nvSpPr>
        <p:spPr>
          <a:xfrm>
            <a:off x="1065212" y="5943600"/>
            <a:ext cx="10058400" cy="543513"/>
          </a:xfrm>
        </p:spPr>
        <p:txBody>
          <a:bodyPr>
            <a:normAutofit/>
          </a:bodyPr>
          <a:lstStyle/>
          <a:p>
            <a:r>
              <a:rPr lang="en-US" sz="1500" dirty="0">
                <a:solidFill>
                  <a:srgbClr val="FFFFFF"/>
                </a:solidFill>
              </a:rPr>
              <a:t>A web application for coaching and scorecard process automation</a:t>
            </a:r>
          </a:p>
        </p:txBody>
      </p:sp>
      <p:sp>
        <p:nvSpPr>
          <p:cNvPr id="24" name="Rectangle 23">
            <a:extLst>
              <a:ext uri="{FF2B5EF4-FFF2-40B4-BE49-F238E27FC236}">
                <a16:creationId xmlns:a16="http://schemas.microsoft.com/office/drawing/2014/main" xmlns="" id="{8F66ACBD-1C82-4782-AA7C-05504DD7DE7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94415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xmlns="" id="{990D0034-F768-41E7-85D4-F38C4DE857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C4F7E42D-8B5A-4FC8-81CD-9E60171F7F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br>
              <a:rPr lang="en-US" sz="3600" dirty="0">
                <a:solidFill>
                  <a:srgbClr val="FFFFFF"/>
                </a:solidFill>
              </a:rPr>
            </a:br>
            <a:r>
              <a:rPr lang="en-US" sz="3100" dirty="0">
                <a:solidFill>
                  <a:srgbClr val="FFFFFF"/>
                </a:solidFill>
              </a:rPr>
              <a:t>Dashboard</a:t>
            </a:r>
            <a:br>
              <a:rPr lang="en-US" sz="3100" dirty="0">
                <a:solidFill>
                  <a:srgbClr val="FFFFFF"/>
                </a:solidFill>
              </a:rPr>
            </a:br>
            <a:r>
              <a:rPr lang="en-US" sz="2700" dirty="0">
                <a:solidFill>
                  <a:srgbClr val="FFFFFF"/>
                </a:solidFill>
              </a:rPr>
              <a:t>Counter Cards</a:t>
            </a:r>
            <a:endParaRPr lang="en-US" sz="2200" dirty="0">
              <a:solidFill>
                <a:srgbClr val="FFFFFF"/>
              </a:solidFill>
            </a:endParaRPr>
          </a:p>
        </p:txBody>
      </p:sp>
      <p:sp>
        <p:nvSpPr>
          <p:cNvPr id="3" name="Content Placeholder 2">
            <a:extLst>
              <a:ext uri="{FF2B5EF4-FFF2-40B4-BE49-F238E27FC236}">
                <a16:creationId xmlns:a16="http://schemas.microsoft.com/office/drawing/2014/main" xmlns=""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a:solidFill>
                  <a:srgbClr val="FFFFFF"/>
                </a:solidFill>
              </a:rPr>
              <a:t>Let the user see the current count of completed sessions, pending sessions and excepted agents this week</a:t>
            </a:r>
          </a:p>
          <a:p>
            <a:pPr marL="0" indent="0">
              <a:buClr>
                <a:schemeClr val="bg1"/>
              </a:buClr>
              <a:buNone/>
            </a:pPr>
            <a:r>
              <a:rPr lang="en-US" sz="1600" dirty="0">
                <a:solidFill>
                  <a:srgbClr val="FFFFFF"/>
                </a:solidFill>
              </a:rPr>
              <a:t>(Available only to leaders)</a:t>
            </a:r>
          </a:p>
        </p:txBody>
      </p:sp>
      <p:sp>
        <p:nvSpPr>
          <p:cNvPr id="24" name="Rectangle 23">
            <a:extLst>
              <a:ext uri="{FF2B5EF4-FFF2-40B4-BE49-F238E27FC236}">
                <a16:creationId xmlns:a16="http://schemas.microsoft.com/office/drawing/2014/main" xmlns="" id="{8C04651D-B9F4-4935-A02D-364153FBDF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xmlns=""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0882" y="2673813"/>
            <a:ext cx="7560495" cy="1311068"/>
          </a:xfrm>
          <a:prstGeom prst="rect">
            <a:avLst/>
          </a:prstGeom>
        </p:spPr>
      </p:pic>
    </p:spTree>
    <p:extLst>
      <p:ext uri="{BB962C8B-B14F-4D97-AF65-F5344CB8AC3E}">
        <p14:creationId xmlns:p14="http://schemas.microsoft.com/office/powerpoint/2010/main" val="1695345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xmlns="" id="{990D0034-F768-41E7-85D4-F38C4DE857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C4F7E42D-8B5A-4FC8-81CD-9E60171F7F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br>
              <a:rPr lang="en-US" sz="3600" dirty="0">
                <a:solidFill>
                  <a:srgbClr val="FFFFFF"/>
                </a:solidFill>
              </a:rPr>
            </a:br>
            <a:r>
              <a:rPr lang="en-US" sz="3100" dirty="0">
                <a:solidFill>
                  <a:srgbClr val="FFFFFF"/>
                </a:solidFill>
              </a:rPr>
              <a:t>Dashboard</a:t>
            </a:r>
            <a:br>
              <a:rPr lang="en-US" sz="3100" dirty="0">
                <a:solidFill>
                  <a:srgbClr val="FFFFFF"/>
                </a:solidFill>
              </a:rPr>
            </a:br>
            <a:r>
              <a:rPr lang="en-US" sz="2700" dirty="0">
                <a:solidFill>
                  <a:srgbClr val="FFFFFF"/>
                </a:solidFill>
              </a:rPr>
              <a:t>Team Sessions</a:t>
            </a:r>
            <a:endParaRPr lang="en-US" sz="2200" dirty="0">
              <a:solidFill>
                <a:srgbClr val="FFFFFF"/>
              </a:solidFill>
            </a:endParaRPr>
          </a:p>
        </p:txBody>
      </p:sp>
      <p:sp>
        <p:nvSpPr>
          <p:cNvPr id="3" name="Content Placeholder 2">
            <a:extLst>
              <a:ext uri="{FF2B5EF4-FFF2-40B4-BE49-F238E27FC236}">
                <a16:creationId xmlns:a16="http://schemas.microsoft.com/office/drawing/2014/main" xmlns=""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a:solidFill>
                  <a:srgbClr val="FFFFFF"/>
                </a:solidFill>
              </a:rPr>
              <a:t>Let the user access team-level pending sessions and view its details and current status</a:t>
            </a:r>
          </a:p>
          <a:p>
            <a:pPr marL="0" indent="0">
              <a:buClr>
                <a:schemeClr val="bg1"/>
              </a:buClr>
              <a:buNone/>
            </a:pPr>
            <a:r>
              <a:rPr lang="en-US" sz="1600" dirty="0">
                <a:solidFill>
                  <a:srgbClr val="FFFFFF"/>
                </a:solidFill>
              </a:rPr>
              <a:t>(Available only to leaders with different component titles)</a:t>
            </a:r>
          </a:p>
          <a:p>
            <a:pPr marL="0" indent="0">
              <a:buClr>
                <a:schemeClr val="bg1"/>
              </a:buClr>
              <a:buNone/>
            </a:pPr>
            <a:endParaRPr lang="en-US" sz="1600" b="1" dirty="0">
              <a:solidFill>
                <a:srgbClr val="FFFFFF"/>
              </a:solidFill>
            </a:endParaRPr>
          </a:p>
          <a:p>
            <a:pPr marL="0" indent="0">
              <a:buClr>
                <a:schemeClr val="bg1"/>
              </a:buClr>
              <a:buNone/>
            </a:pPr>
            <a:r>
              <a:rPr lang="en-US" sz="1800" b="1" dirty="0">
                <a:solidFill>
                  <a:srgbClr val="FFFFFF"/>
                </a:solidFill>
              </a:rPr>
              <a:t>Titles</a:t>
            </a:r>
          </a:p>
          <a:p>
            <a:pPr marL="0" indent="0">
              <a:buClr>
                <a:schemeClr val="bg1"/>
              </a:buClr>
              <a:buNone/>
            </a:pPr>
            <a:r>
              <a:rPr lang="en-US" sz="1600" b="1" dirty="0">
                <a:solidFill>
                  <a:srgbClr val="FFFFFF"/>
                </a:solidFill>
              </a:rPr>
              <a:t>Supervisor: </a:t>
            </a:r>
            <a:r>
              <a:rPr lang="en-US" sz="1600" dirty="0">
                <a:solidFill>
                  <a:srgbClr val="FFFFFF"/>
                </a:solidFill>
              </a:rPr>
              <a:t>Team Summary</a:t>
            </a:r>
          </a:p>
          <a:p>
            <a:pPr marL="0" indent="0">
              <a:buClr>
                <a:schemeClr val="bg1"/>
              </a:buClr>
              <a:buNone/>
            </a:pPr>
            <a:r>
              <a:rPr lang="en-US" sz="1600" b="1" dirty="0">
                <a:solidFill>
                  <a:srgbClr val="FFFFFF"/>
                </a:solidFill>
              </a:rPr>
              <a:t>OM &amp; OH: </a:t>
            </a:r>
            <a:r>
              <a:rPr lang="en-US" sz="1600" dirty="0">
                <a:solidFill>
                  <a:srgbClr val="FFFFFF"/>
                </a:solidFill>
              </a:rPr>
              <a:t>Teams Summary</a:t>
            </a:r>
          </a:p>
        </p:txBody>
      </p:sp>
      <p:sp>
        <p:nvSpPr>
          <p:cNvPr id="24" name="Rectangle 23">
            <a:extLst>
              <a:ext uri="{FF2B5EF4-FFF2-40B4-BE49-F238E27FC236}">
                <a16:creationId xmlns:a16="http://schemas.microsoft.com/office/drawing/2014/main" xmlns="" id="{8C04651D-B9F4-4935-A02D-364153FBDF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xmlns=""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378" y="1747777"/>
            <a:ext cx="7456395" cy="3206188"/>
          </a:xfrm>
          <a:prstGeom prst="rect">
            <a:avLst/>
          </a:prstGeom>
        </p:spPr>
      </p:pic>
    </p:spTree>
    <p:extLst>
      <p:ext uri="{BB962C8B-B14F-4D97-AF65-F5344CB8AC3E}">
        <p14:creationId xmlns:p14="http://schemas.microsoft.com/office/powerpoint/2010/main" val="3839414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xmlns="" id="{990D0034-F768-41E7-85D4-F38C4DE857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C4F7E42D-8B5A-4FC8-81CD-9E60171F7F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br>
              <a:rPr lang="en-US" sz="3600" dirty="0">
                <a:solidFill>
                  <a:srgbClr val="FFFFFF"/>
                </a:solidFill>
              </a:rPr>
            </a:br>
            <a:r>
              <a:rPr lang="en-US" sz="3100" dirty="0">
                <a:solidFill>
                  <a:srgbClr val="FFFFFF"/>
                </a:solidFill>
              </a:rPr>
              <a:t>Dashboard</a:t>
            </a:r>
            <a:br>
              <a:rPr lang="en-US" sz="3100" dirty="0">
                <a:solidFill>
                  <a:srgbClr val="FFFFFF"/>
                </a:solidFill>
              </a:rPr>
            </a:br>
            <a:r>
              <a:rPr lang="en-US" sz="2700" dirty="0">
                <a:solidFill>
                  <a:srgbClr val="FFFFFF"/>
                </a:solidFill>
              </a:rPr>
              <a:t>User Sessions</a:t>
            </a:r>
            <a:endParaRPr lang="en-US" sz="2200" dirty="0">
              <a:solidFill>
                <a:srgbClr val="FFFFFF"/>
              </a:solidFill>
            </a:endParaRPr>
          </a:p>
        </p:txBody>
      </p:sp>
      <p:sp>
        <p:nvSpPr>
          <p:cNvPr id="3" name="Content Placeholder 2">
            <a:extLst>
              <a:ext uri="{FF2B5EF4-FFF2-40B4-BE49-F238E27FC236}">
                <a16:creationId xmlns:a16="http://schemas.microsoft.com/office/drawing/2014/main" xmlns=""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a:solidFill>
                  <a:srgbClr val="FFFFFF"/>
                </a:solidFill>
              </a:rPr>
              <a:t>Let the user access their pending sessions and view its details and current status</a:t>
            </a:r>
          </a:p>
          <a:p>
            <a:pPr marL="0" indent="0">
              <a:buClr>
                <a:schemeClr val="bg1"/>
              </a:buClr>
              <a:buNone/>
            </a:pPr>
            <a:r>
              <a:rPr lang="en-US" sz="1600" dirty="0">
                <a:solidFill>
                  <a:srgbClr val="FFFFFF"/>
                </a:solidFill>
              </a:rPr>
              <a:t>(Available to all roles with different component titles)</a:t>
            </a:r>
          </a:p>
          <a:p>
            <a:pPr marL="0" indent="0">
              <a:buClr>
                <a:schemeClr val="bg1"/>
              </a:buClr>
              <a:buNone/>
            </a:pPr>
            <a:endParaRPr lang="en-US" sz="1600" b="1" dirty="0">
              <a:solidFill>
                <a:srgbClr val="FFFFFF"/>
              </a:solidFill>
            </a:endParaRPr>
          </a:p>
          <a:p>
            <a:pPr marL="0" indent="0">
              <a:buClr>
                <a:schemeClr val="bg1"/>
              </a:buClr>
              <a:buNone/>
            </a:pPr>
            <a:r>
              <a:rPr lang="en-US" sz="1800" b="1" dirty="0">
                <a:solidFill>
                  <a:srgbClr val="FFFFFF"/>
                </a:solidFill>
              </a:rPr>
              <a:t>Titles</a:t>
            </a:r>
          </a:p>
          <a:p>
            <a:pPr marL="0" indent="0">
              <a:buClr>
                <a:schemeClr val="bg1"/>
              </a:buClr>
              <a:buNone/>
            </a:pPr>
            <a:r>
              <a:rPr lang="en-US" sz="1600" b="1" dirty="0">
                <a:solidFill>
                  <a:srgbClr val="FFFFFF"/>
                </a:solidFill>
              </a:rPr>
              <a:t>Agent: </a:t>
            </a:r>
            <a:r>
              <a:rPr lang="en-US" sz="1600" dirty="0">
                <a:solidFill>
                  <a:srgbClr val="FFFFFF"/>
                </a:solidFill>
              </a:rPr>
              <a:t>Pending Session</a:t>
            </a:r>
          </a:p>
          <a:p>
            <a:pPr marL="0" indent="0">
              <a:buClr>
                <a:schemeClr val="bg1"/>
              </a:buClr>
              <a:buNone/>
            </a:pPr>
            <a:r>
              <a:rPr lang="en-US" sz="1600" b="1" dirty="0">
                <a:solidFill>
                  <a:srgbClr val="FFFFFF"/>
                </a:solidFill>
              </a:rPr>
              <a:t>Supervisor: </a:t>
            </a:r>
            <a:r>
              <a:rPr lang="en-US" sz="1600" dirty="0">
                <a:solidFill>
                  <a:srgbClr val="FFFFFF"/>
                </a:solidFill>
              </a:rPr>
              <a:t>My Summary</a:t>
            </a:r>
          </a:p>
          <a:p>
            <a:pPr marL="0" indent="0">
              <a:buClr>
                <a:schemeClr val="bg1"/>
              </a:buClr>
              <a:buNone/>
            </a:pPr>
            <a:r>
              <a:rPr lang="en-US" sz="1600" b="1" dirty="0">
                <a:solidFill>
                  <a:srgbClr val="FFFFFF"/>
                </a:solidFill>
              </a:rPr>
              <a:t>OM &amp; OH: </a:t>
            </a:r>
            <a:r>
              <a:rPr lang="en-US" sz="1600" dirty="0">
                <a:solidFill>
                  <a:srgbClr val="FFFFFF"/>
                </a:solidFill>
              </a:rPr>
              <a:t>Supervisors Summary</a:t>
            </a:r>
          </a:p>
        </p:txBody>
      </p:sp>
      <p:sp>
        <p:nvSpPr>
          <p:cNvPr id="24" name="Rectangle 23">
            <a:extLst>
              <a:ext uri="{FF2B5EF4-FFF2-40B4-BE49-F238E27FC236}">
                <a16:creationId xmlns:a16="http://schemas.microsoft.com/office/drawing/2014/main" xmlns="" id="{8C04651D-B9F4-4935-A02D-364153FBDF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xmlns=""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0882" y="2361235"/>
            <a:ext cx="7560495" cy="1936224"/>
          </a:xfrm>
          <a:prstGeom prst="rect">
            <a:avLst/>
          </a:prstGeom>
        </p:spPr>
      </p:pic>
    </p:spTree>
    <p:extLst>
      <p:ext uri="{BB962C8B-B14F-4D97-AF65-F5344CB8AC3E}">
        <p14:creationId xmlns:p14="http://schemas.microsoft.com/office/powerpoint/2010/main" val="1248909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xmlns="" id="{990D0034-F768-41E7-85D4-F38C4DE857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C4F7E42D-8B5A-4FC8-81CD-9E60171F7F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br>
              <a:rPr lang="en-US" sz="3600" dirty="0">
                <a:solidFill>
                  <a:srgbClr val="FFFFFF"/>
                </a:solidFill>
              </a:rPr>
            </a:br>
            <a:r>
              <a:rPr lang="en-US" sz="3100" dirty="0">
                <a:solidFill>
                  <a:srgbClr val="FFFFFF"/>
                </a:solidFill>
              </a:rPr>
              <a:t>Dashboard</a:t>
            </a:r>
            <a:br>
              <a:rPr lang="en-US" sz="3100" dirty="0">
                <a:solidFill>
                  <a:srgbClr val="FFFFFF"/>
                </a:solidFill>
              </a:rPr>
            </a:br>
            <a:r>
              <a:rPr lang="en-US" sz="2700" dirty="0">
                <a:solidFill>
                  <a:srgbClr val="FFFFFF"/>
                </a:solidFill>
              </a:rPr>
              <a:t>Exceptions</a:t>
            </a:r>
            <a:endParaRPr lang="en-US" sz="2200" dirty="0">
              <a:solidFill>
                <a:srgbClr val="FFFFFF"/>
              </a:solidFill>
            </a:endParaRPr>
          </a:p>
        </p:txBody>
      </p:sp>
      <p:sp>
        <p:nvSpPr>
          <p:cNvPr id="3" name="Content Placeholder 2">
            <a:extLst>
              <a:ext uri="{FF2B5EF4-FFF2-40B4-BE49-F238E27FC236}">
                <a16:creationId xmlns:a16="http://schemas.microsoft.com/office/drawing/2014/main" xmlns=""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a:solidFill>
                  <a:srgbClr val="FFFFFF"/>
                </a:solidFill>
              </a:rPr>
              <a:t>Let the user view the agents who are excepted and their reason</a:t>
            </a:r>
          </a:p>
          <a:p>
            <a:pPr marL="0" indent="0">
              <a:buClr>
                <a:schemeClr val="bg1"/>
              </a:buClr>
              <a:buNone/>
            </a:pPr>
            <a:r>
              <a:rPr lang="en-US" sz="1600" dirty="0">
                <a:solidFill>
                  <a:srgbClr val="FFFFFF"/>
                </a:solidFill>
              </a:rPr>
              <a:t>(Available only to leaders, only supervisors can except their agents)</a:t>
            </a:r>
          </a:p>
        </p:txBody>
      </p:sp>
      <p:sp>
        <p:nvSpPr>
          <p:cNvPr id="24" name="Rectangle 23">
            <a:extLst>
              <a:ext uri="{FF2B5EF4-FFF2-40B4-BE49-F238E27FC236}">
                <a16:creationId xmlns:a16="http://schemas.microsoft.com/office/drawing/2014/main" xmlns="" id="{8C04651D-B9F4-4935-A02D-364153FBDF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xmlns=""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4422" y="2588865"/>
            <a:ext cx="7514308" cy="1524011"/>
          </a:xfrm>
          <a:prstGeom prst="rect">
            <a:avLst/>
          </a:prstGeom>
        </p:spPr>
      </p:pic>
    </p:spTree>
    <p:extLst>
      <p:ext uri="{BB962C8B-B14F-4D97-AF65-F5344CB8AC3E}">
        <p14:creationId xmlns:p14="http://schemas.microsoft.com/office/powerpoint/2010/main" val="1863035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xmlns="" id="{990D0034-F768-41E7-85D4-F38C4DE857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C4F7E42D-8B5A-4FC8-81CD-9E60171F7F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br>
              <a:rPr lang="en-US" sz="3600" dirty="0">
                <a:solidFill>
                  <a:srgbClr val="FFFFFF"/>
                </a:solidFill>
              </a:rPr>
            </a:br>
            <a:r>
              <a:rPr lang="en-US" sz="3100" dirty="0">
                <a:solidFill>
                  <a:srgbClr val="FFFFFF"/>
                </a:solidFill>
              </a:rPr>
              <a:t>Dashboard</a:t>
            </a:r>
            <a:br>
              <a:rPr lang="en-US" sz="3100" dirty="0">
                <a:solidFill>
                  <a:srgbClr val="FFFFFF"/>
                </a:solidFill>
              </a:rPr>
            </a:br>
            <a:r>
              <a:rPr lang="en-US" sz="2700" dirty="0">
                <a:solidFill>
                  <a:srgbClr val="FFFFFF"/>
                </a:solidFill>
              </a:rPr>
              <a:t>Overall Top Resource</a:t>
            </a:r>
            <a:endParaRPr lang="en-US" sz="2200" dirty="0">
              <a:solidFill>
                <a:srgbClr val="FFFFFF"/>
              </a:solidFill>
            </a:endParaRPr>
          </a:p>
        </p:txBody>
      </p:sp>
      <p:sp>
        <p:nvSpPr>
          <p:cNvPr id="3" name="Content Placeholder 2">
            <a:extLst>
              <a:ext uri="{FF2B5EF4-FFF2-40B4-BE49-F238E27FC236}">
                <a16:creationId xmlns:a16="http://schemas.microsoft.com/office/drawing/2014/main" xmlns=""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a:solidFill>
                  <a:srgbClr val="FFFFFF"/>
                </a:solidFill>
              </a:rPr>
              <a:t>Let the user view the current overall top agent on his/her team</a:t>
            </a:r>
          </a:p>
          <a:p>
            <a:pPr marL="0" indent="0">
              <a:buClr>
                <a:schemeClr val="bg1"/>
              </a:buClr>
              <a:buNone/>
            </a:pPr>
            <a:r>
              <a:rPr lang="en-US" sz="1600" dirty="0">
                <a:solidFill>
                  <a:srgbClr val="FFFFFF"/>
                </a:solidFill>
              </a:rPr>
              <a:t>(Available only to supervisors)</a:t>
            </a:r>
          </a:p>
        </p:txBody>
      </p:sp>
      <p:sp>
        <p:nvSpPr>
          <p:cNvPr id="24" name="Rectangle 23">
            <a:extLst>
              <a:ext uri="{FF2B5EF4-FFF2-40B4-BE49-F238E27FC236}">
                <a16:creationId xmlns:a16="http://schemas.microsoft.com/office/drawing/2014/main" xmlns="" id="{8C04651D-B9F4-4935-A02D-364153FBDF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xmlns=""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1286" y="1576250"/>
            <a:ext cx="6238756" cy="3629632"/>
          </a:xfrm>
          <a:prstGeom prst="rect">
            <a:avLst/>
          </a:prstGeom>
        </p:spPr>
      </p:pic>
    </p:spTree>
    <p:extLst>
      <p:ext uri="{BB962C8B-B14F-4D97-AF65-F5344CB8AC3E}">
        <p14:creationId xmlns:p14="http://schemas.microsoft.com/office/powerpoint/2010/main" val="2270439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xmlns="" id="{990D0034-F768-41E7-85D4-F38C4DE857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C4F7E42D-8B5A-4FC8-81CD-9E60171F7F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br>
              <a:rPr lang="en-US" sz="3600" dirty="0">
                <a:solidFill>
                  <a:srgbClr val="FFFFFF"/>
                </a:solidFill>
              </a:rPr>
            </a:br>
            <a:r>
              <a:rPr lang="en-US" sz="3100" dirty="0">
                <a:solidFill>
                  <a:srgbClr val="FFFFFF"/>
                </a:solidFill>
              </a:rPr>
              <a:t>Dashboard</a:t>
            </a:r>
            <a:br>
              <a:rPr lang="en-US" sz="3100" dirty="0">
                <a:solidFill>
                  <a:srgbClr val="FFFFFF"/>
                </a:solidFill>
              </a:rPr>
            </a:br>
            <a:r>
              <a:rPr lang="en-US" sz="2700" dirty="0">
                <a:solidFill>
                  <a:srgbClr val="FFFFFF"/>
                </a:solidFill>
              </a:rPr>
              <a:t>Top 3 Resource</a:t>
            </a:r>
            <a:endParaRPr lang="en-US" sz="2200" dirty="0">
              <a:solidFill>
                <a:srgbClr val="FFFFFF"/>
              </a:solidFill>
            </a:endParaRPr>
          </a:p>
        </p:txBody>
      </p:sp>
      <p:sp>
        <p:nvSpPr>
          <p:cNvPr id="3" name="Content Placeholder 2">
            <a:extLst>
              <a:ext uri="{FF2B5EF4-FFF2-40B4-BE49-F238E27FC236}">
                <a16:creationId xmlns:a16="http://schemas.microsoft.com/office/drawing/2014/main" xmlns=""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a:solidFill>
                  <a:srgbClr val="FFFFFF"/>
                </a:solidFill>
              </a:rPr>
              <a:t>Let the user view the current top three agent ranking on his/her team</a:t>
            </a:r>
          </a:p>
          <a:p>
            <a:pPr marL="0" indent="0">
              <a:buClr>
                <a:schemeClr val="bg1"/>
              </a:buClr>
              <a:buNone/>
            </a:pPr>
            <a:r>
              <a:rPr lang="en-US" sz="1600" dirty="0">
                <a:solidFill>
                  <a:srgbClr val="FFFFFF"/>
                </a:solidFill>
              </a:rPr>
              <a:t>(Available only to supervisors)</a:t>
            </a:r>
          </a:p>
        </p:txBody>
      </p:sp>
      <p:sp>
        <p:nvSpPr>
          <p:cNvPr id="24" name="Rectangle 23">
            <a:extLst>
              <a:ext uri="{FF2B5EF4-FFF2-40B4-BE49-F238E27FC236}">
                <a16:creationId xmlns:a16="http://schemas.microsoft.com/office/drawing/2014/main" xmlns="" id="{8C04651D-B9F4-4935-A02D-364153FBDF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xmlns=""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1286" y="1586772"/>
            <a:ext cx="6238756" cy="3608588"/>
          </a:xfrm>
          <a:prstGeom prst="rect">
            <a:avLst/>
          </a:prstGeom>
        </p:spPr>
      </p:pic>
    </p:spTree>
    <p:extLst>
      <p:ext uri="{BB962C8B-B14F-4D97-AF65-F5344CB8AC3E}">
        <p14:creationId xmlns:p14="http://schemas.microsoft.com/office/powerpoint/2010/main" val="28539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xmlns="" id="{990D0034-F768-41E7-85D4-F38C4DE857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C4F7E42D-8B5A-4FC8-81CD-9E60171F7F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58939E06-B884-48E2-A024-042AA6CB08FA}"/>
              </a:ext>
            </a:extLst>
          </p:cNvPr>
          <p:cNvSpPr>
            <a:spLocks noGrp="1"/>
          </p:cNvSpPr>
          <p:nvPr>
            <p:ph type="title"/>
          </p:nvPr>
        </p:nvSpPr>
        <p:spPr>
          <a:xfrm>
            <a:off x="492370" y="516836"/>
            <a:ext cx="3084844" cy="1085462"/>
          </a:xfrm>
        </p:spPr>
        <p:txBody>
          <a:bodyPr>
            <a:normAutofit/>
          </a:bodyPr>
          <a:lstStyle/>
          <a:p>
            <a:r>
              <a:rPr lang="en-US" sz="3600" dirty="0">
                <a:solidFill>
                  <a:srgbClr val="FFFFFF"/>
                </a:solidFill>
              </a:rPr>
              <a:t>Components</a:t>
            </a:r>
            <a:br>
              <a:rPr lang="en-US" sz="3600" dirty="0">
                <a:solidFill>
                  <a:srgbClr val="FFFFFF"/>
                </a:solidFill>
              </a:rPr>
            </a:br>
            <a:r>
              <a:rPr lang="en-US" sz="3100" dirty="0">
                <a:solidFill>
                  <a:srgbClr val="FFFFFF"/>
                </a:solidFill>
              </a:rPr>
              <a:t>Sessions</a:t>
            </a:r>
            <a:endParaRPr lang="en-US" sz="2200" dirty="0">
              <a:solidFill>
                <a:srgbClr val="FFFFFF"/>
              </a:solidFill>
            </a:endParaRPr>
          </a:p>
        </p:txBody>
      </p:sp>
      <p:sp>
        <p:nvSpPr>
          <p:cNvPr id="3" name="Content Placeholder 2">
            <a:extLst>
              <a:ext uri="{FF2B5EF4-FFF2-40B4-BE49-F238E27FC236}">
                <a16:creationId xmlns:a16="http://schemas.microsoft.com/office/drawing/2014/main" xmlns=""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a:solidFill>
                  <a:srgbClr val="FFFFFF"/>
                </a:solidFill>
              </a:rPr>
              <a:t>Let the user view and sign the session document</a:t>
            </a:r>
          </a:p>
          <a:p>
            <a:pPr>
              <a:buClr>
                <a:schemeClr val="bg1"/>
              </a:buClr>
              <a:buFont typeface="Wingdings" panose="05000000000000000000" pitchFamily="2" charset="2"/>
              <a:buChar char="v"/>
            </a:pPr>
            <a:r>
              <a:rPr lang="en-US" dirty="0">
                <a:solidFill>
                  <a:srgbClr val="FFFFFF"/>
                </a:solidFill>
              </a:rPr>
              <a:t>May contain the following elements:</a:t>
            </a:r>
          </a:p>
          <a:p>
            <a:pPr lvl="1">
              <a:buClr>
                <a:schemeClr val="bg1"/>
              </a:buClr>
              <a:buFont typeface="Wingdings" panose="05000000000000000000" pitchFamily="2" charset="2"/>
              <a:buChar char="v"/>
            </a:pPr>
            <a:r>
              <a:rPr lang="en-US" dirty="0">
                <a:solidFill>
                  <a:srgbClr val="FFFFFF"/>
                </a:solidFill>
              </a:rPr>
              <a:t>Scorecard</a:t>
            </a:r>
          </a:p>
          <a:p>
            <a:pPr lvl="1">
              <a:buClr>
                <a:schemeClr val="bg1"/>
              </a:buClr>
              <a:buFont typeface="Wingdings" panose="05000000000000000000" pitchFamily="2" charset="2"/>
              <a:buChar char="v"/>
            </a:pPr>
            <a:r>
              <a:rPr lang="en-US" dirty="0">
                <a:solidFill>
                  <a:srgbClr val="FFFFFF"/>
                </a:solidFill>
              </a:rPr>
              <a:t>Action Plan/s</a:t>
            </a:r>
          </a:p>
          <a:p>
            <a:pPr lvl="1">
              <a:buClr>
                <a:schemeClr val="bg1"/>
              </a:buClr>
              <a:buFont typeface="Wingdings" panose="05000000000000000000" pitchFamily="2" charset="2"/>
              <a:buChar char="v"/>
            </a:pPr>
            <a:r>
              <a:rPr lang="en-US" dirty="0">
                <a:solidFill>
                  <a:srgbClr val="FFFFFF"/>
                </a:solidFill>
              </a:rPr>
              <a:t>Commitments &amp; Targets</a:t>
            </a:r>
          </a:p>
          <a:p>
            <a:pPr lvl="1">
              <a:buClr>
                <a:schemeClr val="bg1"/>
              </a:buClr>
              <a:buFont typeface="Wingdings" panose="05000000000000000000" pitchFamily="2" charset="2"/>
              <a:buChar char="v"/>
            </a:pPr>
            <a:r>
              <a:rPr lang="en-US" dirty="0">
                <a:solidFill>
                  <a:srgbClr val="FFFFFF"/>
                </a:solidFill>
              </a:rPr>
              <a:t>Follow up Date</a:t>
            </a:r>
          </a:p>
          <a:p>
            <a:pPr lvl="1">
              <a:buClr>
                <a:schemeClr val="bg1"/>
              </a:buClr>
              <a:buFont typeface="Wingdings" panose="05000000000000000000" pitchFamily="2" charset="2"/>
              <a:buChar char="v"/>
            </a:pPr>
            <a:r>
              <a:rPr lang="en-US" dirty="0">
                <a:solidFill>
                  <a:srgbClr val="FFFFFF"/>
                </a:solidFill>
              </a:rPr>
              <a:t>Strength</a:t>
            </a:r>
          </a:p>
          <a:p>
            <a:pPr lvl="1">
              <a:buClr>
                <a:schemeClr val="bg1"/>
              </a:buClr>
              <a:buFont typeface="Wingdings" panose="05000000000000000000" pitchFamily="2" charset="2"/>
              <a:buChar char="v"/>
            </a:pPr>
            <a:r>
              <a:rPr lang="en-US" dirty="0">
                <a:solidFill>
                  <a:srgbClr val="FFFFFF"/>
                </a:solidFill>
              </a:rPr>
              <a:t>Areas of Improvement</a:t>
            </a:r>
          </a:p>
          <a:p>
            <a:pPr lvl="1">
              <a:buClr>
                <a:schemeClr val="bg1"/>
              </a:buClr>
              <a:buFont typeface="Wingdings" panose="05000000000000000000" pitchFamily="2" charset="2"/>
              <a:buChar char="v"/>
            </a:pPr>
            <a:r>
              <a:rPr lang="en-US" dirty="0">
                <a:solidFill>
                  <a:srgbClr val="FFFFFF"/>
                </a:solidFill>
              </a:rPr>
              <a:t>Participants</a:t>
            </a:r>
          </a:p>
          <a:p>
            <a:pPr lvl="1">
              <a:buClr>
                <a:schemeClr val="bg1"/>
              </a:buClr>
              <a:buFont typeface="Wingdings" panose="05000000000000000000" pitchFamily="2" charset="2"/>
              <a:buChar char="v"/>
            </a:pPr>
            <a:r>
              <a:rPr lang="en-US" dirty="0" err="1">
                <a:solidFill>
                  <a:srgbClr val="FFFFFF"/>
                </a:solidFill>
              </a:rPr>
              <a:t>Etc</a:t>
            </a:r>
            <a:r>
              <a:rPr lang="en-US" dirty="0">
                <a:solidFill>
                  <a:srgbClr val="FFFFFF"/>
                </a:solidFill>
              </a:rPr>
              <a:t>….</a:t>
            </a:r>
          </a:p>
        </p:txBody>
      </p:sp>
      <p:sp>
        <p:nvSpPr>
          <p:cNvPr id="24" name="Rectangle 23">
            <a:extLst>
              <a:ext uri="{FF2B5EF4-FFF2-40B4-BE49-F238E27FC236}">
                <a16:creationId xmlns:a16="http://schemas.microsoft.com/office/drawing/2014/main" xmlns="" id="{8C04651D-B9F4-4935-A02D-364153FBDF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xmlns="" id="{51D0BB9D-60FE-41CF-87D6-6A4361394E66}"/>
              </a:ext>
            </a:extLst>
          </p:cNvPr>
          <p:cNvPicPr>
            <a:picLocks noChangeAspect="1"/>
          </p:cNvPicPr>
          <p:nvPr/>
        </p:nvPicPr>
        <p:blipFill>
          <a:blip r:embed="rId2"/>
          <a:srcRect/>
          <a:stretch/>
        </p:blipFill>
        <p:spPr>
          <a:xfrm>
            <a:off x="5949386" y="306188"/>
            <a:ext cx="4569716" cy="6264319"/>
          </a:xfrm>
          <a:prstGeom prst="rect">
            <a:avLst/>
          </a:prstGeom>
        </p:spPr>
      </p:pic>
    </p:spTree>
    <p:extLst>
      <p:ext uri="{BB962C8B-B14F-4D97-AF65-F5344CB8AC3E}">
        <p14:creationId xmlns:p14="http://schemas.microsoft.com/office/powerpoint/2010/main" val="1841387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xmlns="" id="{284B70D5-875B-433D-BDBD-1522A85D6C1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58939E06-B884-48E2-A024-042AA6CB08FA}"/>
              </a:ext>
            </a:extLst>
          </p:cNvPr>
          <p:cNvSpPr>
            <a:spLocks noGrp="1"/>
          </p:cNvSpPr>
          <p:nvPr>
            <p:ph type="title"/>
          </p:nvPr>
        </p:nvSpPr>
        <p:spPr>
          <a:xfrm>
            <a:off x="7010401" y="634947"/>
            <a:ext cx="4539342" cy="698554"/>
          </a:xfrm>
        </p:spPr>
        <p:txBody>
          <a:bodyPr>
            <a:normAutofit/>
          </a:bodyPr>
          <a:lstStyle/>
          <a:p>
            <a:r>
              <a:rPr lang="en-US" sz="4000" dirty="0"/>
              <a:t>Sessions</a:t>
            </a:r>
          </a:p>
        </p:txBody>
      </p:sp>
      <p:pic>
        <p:nvPicPr>
          <p:cNvPr id="4" name="Picture 3">
            <a:extLst>
              <a:ext uri="{FF2B5EF4-FFF2-40B4-BE49-F238E27FC236}">
                <a16:creationId xmlns:a16="http://schemas.microsoft.com/office/drawing/2014/main" xmlns="" id="{51D0BB9D-60FE-41CF-87D6-6A4361394E66}"/>
              </a:ext>
            </a:extLst>
          </p:cNvPr>
          <p:cNvPicPr>
            <a:picLocks noChangeAspect="1"/>
          </p:cNvPicPr>
          <p:nvPr/>
        </p:nvPicPr>
        <p:blipFill>
          <a:blip r:embed="rId2"/>
          <a:srcRect/>
          <a:stretch/>
        </p:blipFill>
        <p:spPr>
          <a:xfrm>
            <a:off x="439322" y="775279"/>
            <a:ext cx="6135653" cy="4784685"/>
          </a:xfrm>
          <a:prstGeom prst="rect">
            <a:avLst/>
          </a:prstGeom>
        </p:spPr>
      </p:pic>
      <p:cxnSp>
        <p:nvCxnSpPr>
          <p:cNvPr id="31" name="Straight Connector 30">
            <a:extLst>
              <a:ext uri="{FF2B5EF4-FFF2-40B4-BE49-F238E27FC236}">
                <a16:creationId xmlns:a16="http://schemas.microsoft.com/office/drawing/2014/main" xmlns="" id="{C947DF4A-614C-4B4C-8B80-E5B9D8E8CFE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836F62CB-80AB-43BE-9246-62343B81695E}"/>
              </a:ext>
            </a:extLst>
          </p:cNvPr>
          <p:cNvSpPr>
            <a:spLocks noGrp="1"/>
          </p:cNvSpPr>
          <p:nvPr>
            <p:ph idx="1"/>
          </p:nvPr>
        </p:nvSpPr>
        <p:spPr>
          <a:xfrm>
            <a:off x="7113817" y="1591893"/>
            <a:ext cx="4539342" cy="4285223"/>
          </a:xfrm>
          <a:solidFill>
            <a:schemeClr val="bg1"/>
          </a:solidFill>
        </p:spPr>
        <p:txBody>
          <a:bodyPr>
            <a:normAutofit/>
          </a:bodyPr>
          <a:lstStyle/>
          <a:p>
            <a:pPr>
              <a:buClr>
                <a:schemeClr val="bg1"/>
              </a:buClr>
              <a:buFont typeface="Wingdings" panose="05000000000000000000" pitchFamily="2" charset="2"/>
              <a:buChar char="v"/>
            </a:pPr>
            <a:r>
              <a:rPr lang="en-US" sz="1600" b="1" dirty="0"/>
              <a:t>1 &amp; 2. Required Input Fields</a:t>
            </a:r>
          </a:p>
          <a:p>
            <a:pPr lvl="1">
              <a:lnSpc>
                <a:spcPct val="100000"/>
              </a:lnSpc>
              <a:buClr>
                <a:srgbClr val="003A5D"/>
              </a:buClr>
              <a:buFont typeface="Wingdings" panose="05000000000000000000" pitchFamily="2" charset="2"/>
              <a:buChar char="Ø"/>
            </a:pPr>
            <a:r>
              <a:rPr lang="en-US" sz="1600" dirty="0"/>
              <a:t> Lorem Ipsum</a:t>
            </a:r>
          </a:p>
          <a:p>
            <a:pPr lvl="1">
              <a:buFont typeface="Wingdings" panose="05000000000000000000" pitchFamily="2" charset="2"/>
              <a:buChar char="v"/>
            </a:pPr>
            <a:endParaRPr lang="en-US" sz="1600" dirty="0"/>
          </a:p>
          <a:p>
            <a:pPr marL="201168" lvl="1" indent="0">
              <a:buNone/>
            </a:pPr>
            <a:r>
              <a:rPr lang="en-US" sz="1600" b="1" dirty="0"/>
              <a:t>3. Signature Checkbox</a:t>
            </a:r>
            <a:endParaRPr lang="en-US" sz="1600" dirty="0"/>
          </a:p>
          <a:p>
            <a:pPr lvl="1">
              <a:buClr>
                <a:srgbClr val="003A5D"/>
              </a:buClr>
              <a:buFont typeface="Wingdings" panose="05000000000000000000" pitchFamily="2" charset="2"/>
              <a:buChar char="Ø"/>
            </a:pPr>
            <a:r>
              <a:rPr lang="en-US" sz="1600" dirty="0"/>
              <a:t> Lorem Ipsum</a:t>
            </a:r>
          </a:p>
        </p:txBody>
      </p:sp>
      <p:sp>
        <p:nvSpPr>
          <p:cNvPr id="33" name="Rectangle 32">
            <a:extLst>
              <a:ext uri="{FF2B5EF4-FFF2-40B4-BE49-F238E27FC236}">
                <a16:creationId xmlns:a16="http://schemas.microsoft.com/office/drawing/2014/main" xmlns="" id="{1E299956-A9E7-4FC1-A0B1-D590CA9730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xmlns="" id="{17FC539C-B783-4B03-9F9E-D13430F3F64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Oval 4">
            <a:extLst>
              <a:ext uri="{FF2B5EF4-FFF2-40B4-BE49-F238E27FC236}">
                <a16:creationId xmlns:a16="http://schemas.microsoft.com/office/drawing/2014/main" xmlns="" id="{267CB101-1D66-47D2-A050-8D0E10354AA2}"/>
              </a:ext>
            </a:extLst>
          </p:cNvPr>
          <p:cNvSpPr/>
          <p:nvPr/>
        </p:nvSpPr>
        <p:spPr>
          <a:xfrm>
            <a:off x="1568997" y="1849483"/>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1</a:t>
            </a:r>
          </a:p>
        </p:txBody>
      </p:sp>
      <p:sp>
        <p:nvSpPr>
          <p:cNvPr id="13" name="Oval 12">
            <a:extLst>
              <a:ext uri="{FF2B5EF4-FFF2-40B4-BE49-F238E27FC236}">
                <a16:creationId xmlns:a16="http://schemas.microsoft.com/office/drawing/2014/main" xmlns="" id="{090F771A-A0C6-48EB-B66C-F0E84F22BFB6}"/>
              </a:ext>
            </a:extLst>
          </p:cNvPr>
          <p:cNvSpPr/>
          <p:nvPr/>
        </p:nvSpPr>
        <p:spPr>
          <a:xfrm>
            <a:off x="1568997" y="3371856"/>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2</a:t>
            </a:r>
          </a:p>
        </p:txBody>
      </p:sp>
      <p:sp>
        <p:nvSpPr>
          <p:cNvPr id="14" name="Oval 13">
            <a:extLst>
              <a:ext uri="{FF2B5EF4-FFF2-40B4-BE49-F238E27FC236}">
                <a16:creationId xmlns:a16="http://schemas.microsoft.com/office/drawing/2014/main" xmlns="" id="{9518AE85-3413-45EB-9079-AA04207CE063}"/>
              </a:ext>
            </a:extLst>
          </p:cNvPr>
          <p:cNvSpPr/>
          <p:nvPr/>
        </p:nvSpPr>
        <p:spPr>
          <a:xfrm>
            <a:off x="218801" y="4763549"/>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4196861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xmlns="" id="{284B70D5-875B-433D-BDBD-1522A85D6C1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58939E06-B884-48E2-A024-042AA6CB08FA}"/>
              </a:ext>
            </a:extLst>
          </p:cNvPr>
          <p:cNvSpPr>
            <a:spLocks noGrp="1"/>
          </p:cNvSpPr>
          <p:nvPr>
            <p:ph type="title"/>
          </p:nvPr>
        </p:nvSpPr>
        <p:spPr>
          <a:xfrm>
            <a:off x="7010401" y="634947"/>
            <a:ext cx="4539342" cy="698554"/>
          </a:xfrm>
        </p:spPr>
        <p:txBody>
          <a:bodyPr>
            <a:normAutofit/>
          </a:bodyPr>
          <a:lstStyle/>
          <a:p>
            <a:r>
              <a:rPr lang="en-US" sz="4000" dirty="0"/>
              <a:t>Sessions</a:t>
            </a:r>
          </a:p>
        </p:txBody>
      </p:sp>
      <p:pic>
        <p:nvPicPr>
          <p:cNvPr id="4" name="Picture 3">
            <a:extLst>
              <a:ext uri="{FF2B5EF4-FFF2-40B4-BE49-F238E27FC236}">
                <a16:creationId xmlns:a16="http://schemas.microsoft.com/office/drawing/2014/main" xmlns="" id="{51D0BB9D-60FE-41CF-87D6-6A4361394E66}"/>
              </a:ext>
            </a:extLst>
          </p:cNvPr>
          <p:cNvPicPr>
            <a:picLocks noChangeAspect="1"/>
          </p:cNvPicPr>
          <p:nvPr/>
        </p:nvPicPr>
        <p:blipFill>
          <a:blip r:embed="rId2"/>
          <a:srcRect/>
          <a:stretch/>
        </p:blipFill>
        <p:spPr>
          <a:xfrm>
            <a:off x="439322" y="1530838"/>
            <a:ext cx="6135653" cy="3273567"/>
          </a:xfrm>
          <a:prstGeom prst="rect">
            <a:avLst/>
          </a:prstGeom>
        </p:spPr>
      </p:pic>
      <p:cxnSp>
        <p:nvCxnSpPr>
          <p:cNvPr id="31" name="Straight Connector 30">
            <a:extLst>
              <a:ext uri="{FF2B5EF4-FFF2-40B4-BE49-F238E27FC236}">
                <a16:creationId xmlns:a16="http://schemas.microsoft.com/office/drawing/2014/main" xmlns="" id="{C947DF4A-614C-4B4C-8B80-E5B9D8E8CFE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836F62CB-80AB-43BE-9246-62343B81695E}"/>
              </a:ext>
            </a:extLst>
          </p:cNvPr>
          <p:cNvSpPr>
            <a:spLocks noGrp="1"/>
          </p:cNvSpPr>
          <p:nvPr>
            <p:ph idx="1"/>
          </p:nvPr>
        </p:nvSpPr>
        <p:spPr>
          <a:xfrm>
            <a:off x="7113817" y="1591893"/>
            <a:ext cx="4539342" cy="4285223"/>
          </a:xfrm>
          <a:solidFill>
            <a:schemeClr val="bg1"/>
          </a:solidFill>
        </p:spPr>
        <p:txBody>
          <a:bodyPr>
            <a:normAutofit/>
          </a:bodyPr>
          <a:lstStyle/>
          <a:p>
            <a:pPr>
              <a:buClr>
                <a:schemeClr val="bg1"/>
              </a:buClr>
              <a:buFont typeface="Wingdings" panose="05000000000000000000" pitchFamily="2" charset="2"/>
              <a:buChar char="v"/>
            </a:pPr>
            <a:r>
              <a:rPr lang="en-US" sz="1600" b="1" dirty="0"/>
              <a:t>1. Required Input Field Warning</a:t>
            </a:r>
          </a:p>
          <a:p>
            <a:pPr lvl="1">
              <a:lnSpc>
                <a:spcPct val="100000"/>
              </a:lnSpc>
              <a:buClr>
                <a:srgbClr val="003A5D"/>
              </a:buClr>
              <a:buFont typeface="Wingdings" panose="05000000000000000000" pitchFamily="2" charset="2"/>
              <a:buChar char="Ø"/>
            </a:pPr>
            <a:r>
              <a:rPr lang="en-US" sz="1600" dirty="0"/>
              <a:t> Lorem Ipsum</a:t>
            </a:r>
          </a:p>
          <a:p>
            <a:pPr lvl="1">
              <a:buFont typeface="Wingdings" panose="05000000000000000000" pitchFamily="2" charset="2"/>
              <a:buChar char="v"/>
            </a:pPr>
            <a:endParaRPr lang="en-US" sz="1600" dirty="0"/>
          </a:p>
          <a:p>
            <a:pPr marL="201168" lvl="1" indent="0">
              <a:buNone/>
            </a:pPr>
            <a:r>
              <a:rPr lang="en-US" sz="1600" b="1" dirty="0"/>
              <a:t>2. Signature Password Verification Input</a:t>
            </a:r>
            <a:endParaRPr lang="en-US" sz="1600" dirty="0"/>
          </a:p>
          <a:p>
            <a:pPr lvl="1">
              <a:buClr>
                <a:srgbClr val="003A5D"/>
              </a:buClr>
              <a:buFont typeface="Wingdings" panose="05000000000000000000" pitchFamily="2" charset="2"/>
              <a:buChar char="Ø"/>
            </a:pPr>
            <a:r>
              <a:rPr lang="en-US" sz="1600" dirty="0"/>
              <a:t> Lorem Ipsum</a:t>
            </a:r>
          </a:p>
          <a:p>
            <a:pPr lvl="1">
              <a:buClr>
                <a:srgbClr val="003A5D"/>
              </a:buClr>
              <a:buFont typeface="Wingdings" panose="05000000000000000000" pitchFamily="2" charset="2"/>
              <a:buChar char="Ø"/>
            </a:pPr>
            <a:endParaRPr lang="en-US" sz="1600" dirty="0"/>
          </a:p>
          <a:p>
            <a:pPr marL="201168" lvl="1" indent="0">
              <a:buNone/>
            </a:pPr>
            <a:r>
              <a:rPr lang="en-US" sz="1600" b="1" dirty="0"/>
              <a:t>3. Signature Button</a:t>
            </a:r>
            <a:endParaRPr lang="en-US" sz="1600" dirty="0"/>
          </a:p>
          <a:p>
            <a:pPr lvl="1">
              <a:buClr>
                <a:srgbClr val="003A5D"/>
              </a:buClr>
              <a:buFont typeface="Wingdings" panose="05000000000000000000" pitchFamily="2" charset="2"/>
              <a:buChar char="Ø"/>
            </a:pPr>
            <a:r>
              <a:rPr lang="en-US" sz="1600" dirty="0"/>
              <a:t> Lorem Ipsum</a:t>
            </a:r>
          </a:p>
          <a:p>
            <a:pPr lvl="1">
              <a:buClr>
                <a:srgbClr val="003A5D"/>
              </a:buClr>
              <a:buFont typeface="Wingdings" panose="05000000000000000000" pitchFamily="2" charset="2"/>
              <a:buChar char="Ø"/>
            </a:pPr>
            <a:endParaRPr lang="en-US" sz="1600" dirty="0"/>
          </a:p>
        </p:txBody>
      </p:sp>
      <p:sp>
        <p:nvSpPr>
          <p:cNvPr id="33" name="Rectangle 32">
            <a:extLst>
              <a:ext uri="{FF2B5EF4-FFF2-40B4-BE49-F238E27FC236}">
                <a16:creationId xmlns:a16="http://schemas.microsoft.com/office/drawing/2014/main" xmlns="" id="{1E299956-A9E7-4FC1-A0B1-D590CA9730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xmlns="" id="{17FC539C-B783-4B03-9F9E-D13430F3F64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Oval 4">
            <a:extLst>
              <a:ext uri="{FF2B5EF4-FFF2-40B4-BE49-F238E27FC236}">
                <a16:creationId xmlns:a16="http://schemas.microsoft.com/office/drawing/2014/main" xmlns="" id="{267CB101-1D66-47D2-A050-8D0E10354AA2}"/>
              </a:ext>
            </a:extLst>
          </p:cNvPr>
          <p:cNvSpPr/>
          <p:nvPr/>
        </p:nvSpPr>
        <p:spPr>
          <a:xfrm>
            <a:off x="4197897" y="2573383"/>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xmlns="" id="{9518AE85-3413-45EB-9079-AA04207CE063}"/>
              </a:ext>
            </a:extLst>
          </p:cNvPr>
          <p:cNvSpPr/>
          <p:nvPr/>
        </p:nvSpPr>
        <p:spPr>
          <a:xfrm>
            <a:off x="2504801" y="3743173"/>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2</a:t>
            </a:r>
          </a:p>
        </p:txBody>
      </p:sp>
      <p:sp>
        <p:nvSpPr>
          <p:cNvPr id="12" name="Oval 11">
            <a:extLst>
              <a:ext uri="{FF2B5EF4-FFF2-40B4-BE49-F238E27FC236}">
                <a16:creationId xmlns:a16="http://schemas.microsoft.com/office/drawing/2014/main" xmlns="" id="{DE036243-4012-440A-A6D7-F3422302EA83}"/>
              </a:ext>
            </a:extLst>
          </p:cNvPr>
          <p:cNvSpPr/>
          <p:nvPr/>
        </p:nvSpPr>
        <p:spPr>
          <a:xfrm>
            <a:off x="2504801" y="4133990"/>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31724620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xmlns="" id="{990D0034-F768-41E7-85D4-F38C4DE857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C4F7E42D-8B5A-4FC8-81CD-9E60171F7F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br>
              <a:rPr lang="en-US" sz="3600" dirty="0">
                <a:solidFill>
                  <a:srgbClr val="FFFFFF"/>
                </a:solidFill>
              </a:rPr>
            </a:br>
            <a:r>
              <a:rPr lang="en-US" sz="3100" dirty="0">
                <a:solidFill>
                  <a:srgbClr val="FFFFFF"/>
                </a:solidFill>
              </a:rPr>
              <a:t>Dashboard</a:t>
            </a:r>
            <a:br>
              <a:rPr lang="en-US" sz="3100" dirty="0">
                <a:solidFill>
                  <a:srgbClr val="FFFFFF"/>
                </a:solidFill>
              </a:rPr>
            </a:br>
            <a:r>
              <a:rPr lang="en-US" sz="2700" dirty="0">
                <a:solidFill>
                  <a:srgbClr val="FFFFFF"/>
                </a:solidFill>
              </a:rPr>
              <a:t>My Scorecard Status</a:t>
            </a:r>
          </a:p>
        </p:txBody>
      </p:sp>
      <p:sp>
        <p:nvSpPr>
          <p:cNvPr id="3" name="Content Placeholder 2">
            <a:extLst>
              <a:ext uri="{FF2B5EF4-FFF2-40B4-BE49-F238E27FC236}">
                <a16:creationId xmlns:a16="http://schemas.microsoft.com/office/drawing/2014/main" xmlns=""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a:solidFill>
                  <a:srgbClr val="FFFFFF"/>
                </a:solidFill>
              </a:rPr>
              <a:t>Displays the current scorecard summary of the agent based on the actual data</a:t>
            </a:r>
            <a:endParaRPr lang="en-US" sz="1600" dirty="0">
              <a:solidFill>
                <a:srgbClr val="FFFFFF"/>
              </a:solidFill>
            </a:endParaRPr>
          </a:p>
          <a:p>
            <a:pPr marL="0" indent="0">
              <a:buClr>
                <a:schemeClr val="bg1"/>
              </a:buClr>
              <a:buNone/>
            </a:pPr>
            <a:r>
              <a:rPr lang="en-US" sz="1600" dirty="0">
                <a:solidFill>
                  <a:srgbClr val="FFFFFF"/>
                </a:solidFill>
              </a:rPr>
              <a:t>(Available only for agents)</a:t>
            </a:r>
          </a:p>
        </p:txBody>
      </p:sp>
      <p:sp>
        <p:nvSpPr>
          <p:cNvPr id="24" name="Rectangle 23">
            <a:extLst>
              <a:ext uri="{FF2B5EF4-FFF2-40B4-BE49-F238E27FC236}">
                <a16:creationId xmlns:a16="http://schemas.microsoft.com/office/drawing/2014/main" xmlns="" id="{8C04651D-B9F4-4935-A02D-364153FBDF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xmlns=""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7537" y="1387797"/>
            <a:ext cx="6782268" cy="4082403"/>
          </a:xfrm>
          <a:prstGeom prst="rect">
            <a:avLst/>
          </a:prstGeom>
        </p:spPr>
      </p:pic>
    </p:spTree>
    <p:extLst>
      <p:ext uri="{BB962C8B-B14F-4D97-AF65-F5344CB8AC3E}">
        <p14:creationId xmlns:p14="http://schemas.microsoft.com/office/powerpoint/2010/main" val="2106579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xmlns="" id="{990D0034-F768-41E7-85D4-F38C4DE857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C4F7E42D-8B5A-4FC8-81CD-9E60171F7F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58939E06-B884-48E2-A024-042AA6CB08FA}"/>
              </a:ext>
            </a:extLst>
          </p:cNvPr>
          <p:cNvSpPr>
            <a:spLocks noGrp="1"/>
          </p:cNvSpPr>
          <p:nvPr>
            <p:ph type="title"/>
          </p:nvPr>
        </p:nvSpPr>
        <p:spPr>
          <a:xfrm>
            <a:off x="437660" y="1141274"/>
            <a:ext cx="3084844" cy="600764"/>
          </a:xfrm>
        </p:spPr>
        <p:txBody>
          <a:bodyPr>
            <a:normAutofit/>
          </a:bodyPr>
          <a:lstStyle/>
          <a:p>
            <a:r>
              <a:rPr lang="en-US" sz="3000" dirty="0">
                <a:solidFill>
                  <a:srgbClr val="FFFFFF"/>
                </a:solidFill>
              </a:rPr>
              <a:t>Table of Contents</a:t>
            </a:r>
          </a:p>
        </p:txBody>
      </p:sp>
      <p:sp>
        <p:nvSpPr>
          <p:cNvPr id="3" name="Content Placeholder 2">
            <a:extLst>
              <a:ext uri="{FF2B5EF4-FFF2-40B4-BE49-F238E27FC236}">
                <a16:creationId xmlns:a16="http://schemas.microsoft.com/office/drawing/2014/main" xmlns="" id="{836F62CB-80AB-43BE-9246-62343B81695E}"/>
              </a:ext>
            </a:extLst>
          </p:cNvPr>
          <p:cNvSpPr>
            <a:spLocks noGrp="1"/>
          </p:cNvSpPr>
          <p:nvPr>
            <p:ph idx="1"/>
          </p:nvPr>
        </p:nvSpPr>
        <p:spPr>
          <a:xfrm>
            <a:off x="445610" y="2042420"/>
            <a:ext cx="3084844" cy="3688909"/>
          </a:xfrm>
        </p:spPr>
        <p:txBody>
          <a:bodyPr>
            <a:normAutofit/>
          </a:bodyPr>
          <a:lstStyle/>
          <a:p>
            <a:pPr>
              <a:lnSpc>
                <a:spcPct val="100000"/>
              </a:lnSpc>
              <a:buClr>
                <a:schemeClr val="bg1"/>
              </a:buClr>
              <a:buFont typeface="Wingdings" panose="05000000000000000000" pitchFamily="2" charset="2"/>
              <a:buChar char="Ø"/>
            </a:pPr>
            <a:r>
              <a:rPr lang="en-US" sz="1600" dirty="0">
                <a:solidFill>
                  <a:srgbClr val="FFFFFF"/>
                </a:solidFill>
                <a:latin typeface="Source Sans Pro" panose="020B0604020202020204" pitchFamily="34" charset="0"/>
              </a:rPr>
              <a:t>  Overview</a:t>
            </a:r>
          </a:p>
          <a:p>
            <a:pPr>
              <a:lnSpc>
                <a:spcPct val="100000"/>
              </a:lnSpc>
              <a:buClr>
                <a:schemeClr val="bg1"/>
              </a:buClr>
              <a:buFont typeface="Wingdings" panose="05000000000000000000" pitchFamily="2" charset="2"/>
              <a:buChar char="Ø"/>
            </a:pPr>
            <a:r>
              <a:rPr lang="en-US" sz="1600" dirty="0">
                <a:solidFill>
                  <a:srgbClr val="FFFFFF"/>
                </a:solidFill>
                <a:latin typeface="Source Sans Pro" panose="020B0604020202020204" pitchFamily="34" charset="0"/>
              </a:rPr>
              <a:t>  Scope &amp; Limitation</a:t>
            </a:r>
          </a:p>
          <a:p>
            <a:pPr>
              <a:lnSpc>
                <a:spcPct val="100000"/>
              </a:lnSpc>
              <a:buClr>
                <a:schemeClr val="bg1"/>
              </a:buClr>
              <a:buFont typeface="Wingdings" panose="05000000000000000000" pitchFamily="2" charset="2"/>
              <a:buChar char="Ø"/>
            </a:pPr>
            <a:r>
              <a:rPr lang="en-US" sz="1600" dirty="0">
                <a:solidFill>
                  <a:srgbClr val="FFFFFF"/>
                </a:solidFill>
                <a:latin typeface="Source Sans Pro" panose="020B0604020202020204" pitchFamily="34" charset="0"/>
              </a:rPr>
              <a:t>  </a:t>
            </a:r>
            <a:r>
              <a:rPr lang="en-US" sz="1600" dirty="0" smtClean="0">
                <a:solidFill>
                  <a:srgbClr val="FFFFFF"/>
                </a:solidFill>
                <a:latin typeface="Source Sans Pro" panose="020B0604020202020204" pitchFamily="34" charset="0"/>
              </a:rPr>
              <a:t>Process Flow</a:t>
            </a:r>
            <a:endParaRPr lang="en-US" sz="1600" dirty="0">
              <a:solidFill>
                <a:srgbClr val="FFFFFF"/>
              </a:solidFill>
              <a:latin typeface="Source Sans Pro" panose="020B0604020202020204" pitchFamily="34" charset="0"/>
            </a:endParaRPr>
          </a:p>
          <a:p>
            <a:pPr>
              <a:lnSpc>
                <a:spcPct val="100000"/>
              </a:lnSpc>
              <a:buClr>
                <a:schemeClr val="bg1"/>
              </a:buClr>
              <a:buFont typeface="Wingdings" panose="05000000000000000000" pitchFamily="2" charset="2"/>
              <a:buChar char="Ø"/>
            </a:pPr>
            <a:r>
              <a:rPr lang="en-US" sz="1600" dirty="0">
                <a:solidFill>
                  <a:srgbClr val="FFFFFF"/>
                </a:solidFill>
                <a:latin typeface="Source Sans Pro" panose="020B0604020202020204" pitchFamily="34" charset="0"/>
              </a:rPr>
              <a:t>  Components</a:t>
            </a:r>
          </a:p>
          <a:p>
            <a:pPr lvl="1">
              <a:lnSpc>
                <a:spcPct val="100000"/>
              </a:lnSpc>
              <a:buClr>
                <a:schemeClr val="bg1"/>
              </a:buClr>
              <a:buFont typeface="Wingdings" panose="05000000000000000000" pitchFamily="2" charset="2"/>
              <a:buChar char="Ø"/>
            </a:pPr>
            <a:r>
              <a:rPr lang="en-US" sz="1600" dirty="0">
                <a:solidFill>
                  <a:srgbClr val="FFFFFF"/>
                </a:solidFill>
                <a:latin typeface="Source Sans Pro" panose="020B0604020202020204" pitchFamily="34" charset="0"/>
              </a:rPr>
              <a:t>  Login</a:t>
            </a:r>
          </a:p>
          <a:p>
            <a:pPr lvl="1">
              <a:lnSpc>
                <a:spcPct val="100000"/>
              </a:lnSpc>
              <a:buClr>
                <a:schemeClr val="bg1"/>
              </a:buClr>
              <a:buFont typeface="Wingdings" panose="05000000000000000000" pitchFamily="2" charset="2"/>
              <a:buChar char="Ø"/>
            </a:pPr>
            <a:r>
              <a:rPr lang="en-US" sz="1600" dirty="0">
                <a:solidFill>
                  <a:srgbClr val="FFFFFF"/>
                </a:solidFill>
                <a:latin typeface="Source Sans Pro" panose="020B0604020202020204" pitchFamily="34" charset="0"/>
              </a:rPr>
              <a:t>  Admin Control Panel</a:t>
            </a:r>
          </a:p>
          <a:p>
            <a:pPr lvl="1">
              <a:lnSpc>
                <a:spcPct val="100000"/>
              </a:lnSpc>
              <a:buClr>
                <a:schemeClr val="bg1"/>
              </a:buClr>
              <a:buFont typeface="Wingdings" panose="05000000000000000000" pitchFamily="2" charset="2"/>
              <a:buChar char="Ø"/>
            </a:pPr>
            <a:r>
              <a:rPr lang="en-US" sz="1600" dirty="0">
                <a:solidFill>
                  <a:srgbClr val="FFFFFF"/>
                </a:solidFill>
                <a:latin typeface="Source Sans Pro" panose="020B0604020202020204" pitchFamily="34" charset="0"/>
              </a:rPr>
              <a:t>  Dashboard</a:t>
            </a:r>
          </a:p>
          <a:p>
            <a:pPr lvl="1">
              <a:lnSpc>
                <a:spcPct val="100000"/>
              </a:lnSpc>
              <a:buClr>
                <a:schemeClr val="bg1"/>
              </a:buClr>
              <a:buFont typeface="Wingdings" panose="05000000000000000000" pitchFamily="2" charset="2"/>
              <a:buChar char="Ø"/>
            </a:pPr>
            <a:r>
              <a:rPr lang="en-US" sz="1600" dirty="0">
                <a:solidFill>
                  <a:srgbClr val="FFFFFF"/>
                </a:solidFill>
                <a:latin typeface="Source Sans Pro" panose="020B0604020202020204" pitchFamily="34" charset="0"/>
              </a:rPr>
              <a:t>  Sessions</a:t>
            </a:r>
          </a:p>
          <a:p>
            <a:pPr lvl="1">
              <a:lnSpc>
                <a:spcPct val="100000"/>
              </a:lnSpc>
              <a:buClr>
                <a:schemeClr val="bg1"/>
              </a:buClr>
              <a:buFont typeface="Wingdings" panose="05000000000000000000" pitchFamily="2" charset="2"/>
              <a:buChar char="Ø"/>
            </a:pPr>
            <a:r>
              <a:rPr lang="en-US" sz="1600" dirty="0">
                <a:solidFill>
                  <a:srgbClr val="FFFFFF"/>
                </a:solidFill>
                <a:latin typeface="Source Sans Pro" panose="020B0604020202020204" pitchFamily="34" charset="0"/>
              </a:rPr>
              <a:t>  History</a:t>
            </a:r>
          </a:p>
          <a:p>
            <a:pPr lvl="1">
              <a:lnSpc>
                <a:spcPct val="100000"/>
              </a:lnSpc>
              <a:buClr>
                <a:schemeClr val="bg1"/>
              </a:buClr>
              <a:buFont typeface="Wingdings" panose="05000000000000000000" pitchFamily="2" charset="2"/>
              <a:buChar char="Ø"/>
            </a:pPr>
            <a:r>
              <a:rPr lang="en-US" sz="1600" dirty="0">
                <a:solidFill>
                  <a:srgbClr val="FFFFFF"/>
                </a:solidFill>
                <a:latin typeface="Source Sans Pro" panose="020B0604020202020204" pitchFamily="34" charset="0"/>
              </a:rPr>
              <a:t>  Feedback form</a:t>
            </a:r>
          </a:p>
        </p:txBody>
      </p:sp>
      <p:sp>
        <p:nvSpPr>
          <p:cNvPr id="24" name="Rectangle 23">
            <a:extLst>
              <a:ext uri="{FF2B5EF4-FFF2-40B4-BE49-F238E27FC236}">
                <a16:creationId xmlns:a16="http://schemas.microsoft.com/office/drawing/2014/main" xmlns="" id="{8C04651D-B9F4-4935-A02D-364153FBDF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A picture containing blur">
            <a:extLst>
              <a:ext uri="{FF2B5EF4-FFF2-40B4-BE49-F238E27FC236}">
                <a16:creationId xmlns:a16="http://schemas.microsoft.com/office/drawing/2014/main" xmlns="" id="{51D0BB9D-60FE-41CF-87D6-6A4361394E66}"/>
              </a:ext>
            </a:extLst>
          </p:cNvPr>
          <p:cNvPicPr>
            <a:picLocks noChangeAspect="1"/>
          </p:cNvPicPr>
          <p:nvPr/>
        </p:nvPicPr>
        <p:blipFill rotWithShape="1">
          <a:blip r:embed="rId2"/>
          <a:srcRect l="12240" r="6711" b="-2"/>
          <a:stretch/>
        </p:blipFill>
        <p:spPr>
          <a:xfrm>
            <a:off x="4104078" y="-1"/>
            <a:ext cx="8082237" cy="6858001"/>
          </a:xfrm>
          <a:prstGeom prst="rect">
            <a:avLst/>
          </a:prstGeom>
        </p:spPr>
      </p:pic>
    </p:spTree>
    <p:extLst>
      <p:ext uri="{BB962C8B-B14F-4D97-AF65-F5344CB8AC3E}">
        <p14:creationId xmlns:p14="http://schemas.microsoft.com/office/powerpoint/2010/main" val="18431922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xmlns="" id="{990D0034-F768-41E7-85D4-F38C4DE857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C4F7E42D-8B5A-4FC8-81CD-9E60171F7F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br>
              <a:rPr lang="en-US" sz="3600" dirty="0">
                <a:solidFill>
                  <a:srgbClr val="FFFFFF"/>
                </a:solidFill>
              </a:rPr>
            </a:br>
            <a:r>
              <a:rPr lang="en-US" sz="3100" dirty="0">
                <a:solidFill>
                  <a:srgbClr val="FFFFFF"/>
                </a:solidFill>
              </a:rPr>
              <a:t>Dashboard</a:t>
            </a:r>
            <a:br>
              <a:rPr lang="en-US" sz="3100" dirty="0">
                <a:solidFill>
                  <a:srgbClr val="FFFFFF"/>
                </a:solidFill>
              </a:rPr>
            </a:br>
            <a:r>
              <a:rPr lang="en-US" sz="2200" dirty="0">
                <a:solidFill>
                  <a:srgbClr val="FFFFFF"/>
                </a:solidFill>
              </a:rPr>
              <a:t>Productivity Improvement</a:t>
            </a:r>
          </a:p>
        </p:txBody>
      </p:sp>
      <p:sp>
        <p:nvSpPr>
          <p:cNvPr id="3" name="Content Placeholder 2">
            <a:extLst>
              <a:ext uri="{FF2B5EF4-FFF2-40B4-BE49-F238E27FC236}">
                <a16:creationId xmlns:a16="http://schemas.microsoft.com/office/drawing/2014/main" xmlns=""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a:solidFill>
                  <a:srgbClr val="FFFFFF"/>
                </a:solidFill>
              </a:rPr>
              <a:t>Let you simulate your productivity score</a:t>
            </a:r>
          </a:p>
          <a:p>
            <a:pPr>
              <a:buClr>
                <a:schemeClr val="bg1"/>
              </a:buClr>
              <a:buFont typeface="Wingdings" panose="05000000000000000000" pitchFamily="2" charset="2"/>
              <a:buChar char="v"/>
            </a:pPr>
            <a:r>
              <a:rPr lang="en-US" dirty="0">
                <a:solidFill>
                  <a:srgbClr val="FFFFFF"/>
                </a:solidFill>
              </a:rPr>
              <a:t>Agents can adjust the fields Current Points, Days Worked and Target Per Day</a:t>
            </a:r>
          </a:p>
          <a:p>
            <a:pPr marL="0" indent="0">
              <a:buClr>
                <a:schemeClr val="bg1"/>
              </a:buClr>
              <a:buNone/>
            </a:pPr>
            <a:r>
              <a:rPr lang="en-US" sz="1600" dirty="0">
                <a:solidFill>
                  <a:srgbClr val="FFFFFF"/>
                </a:solidFill>
              </a:rPr>
              <a:t>(Available only for agents)</a:t>
            </a:r>
          </a:p>
        </p:txBody>
      </p:sp>
      <p:sp>
        <p:nvSpPr>
          <p:cNvPr id="24" name="Rectangle 23">
            <a:extLst>
              <a:ext uri="{FF2B5EF4-FFF2-40B4-BE49-F238E27FC236}">
                <a16:creationId xmlns:a16="http://schemas.microsoft.com/office/drawing/2014/main" xmlns="" id="{8C04651D-B9F4-4935-A02D-364153FBDF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xmlns=""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7537" y="1711267"/>
            <a:ext cx="6782268" cy="3435462"/>
          </a:xfrm>
          <a:prstGeom prst="rect">
            <a:avLst/>
          </a:prstGeom>
        </p:spPr>
      </p:pic>
    </p:spTree>
    <p:extLst>
      <p:ext uri="{BB962C8B-B14F-4D97-AF65-F5344CB8AC3E}">
        <p14:creationId xmlns:p14="http://schemas.microsoft.com/office/powerpoint/2010/main" val="36987833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xmlns="" id="{990D0034-F768-41E7-85D4-F38C4DE857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C4F7E42D-8B5A-4FC8-81CD-9E60171F7F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br>
              <a:rPr lang="en-US" sz="3600" dirty="0">
                <a:solidFill>
                  <a:srgbClr val="FFFFFF"/>
                </a:solidFill>
              </a:rPr>
            </a:br>
            <a:r>
              <a:rPr lang="en-US" sz="3100" dirty="0">
                <a:solidFill>
                  <a:srgbClr val="FFFFFF"/>
                </a:solidFill>
              </a:rPr>
              <a:t>Sessions</a:t>
            </a:r>
            <a:br>
              <a:rPr lang="en-US" sz="3100" dirty="0">
                <a:solidFill>
                  <a:srgbClr val="FFFFFF"/>
                </a:solidFill>
              </a:rPr>
            </a:br>
            <a:r>
              <a:rPr lang="en-US" sz="2700" dirty="0">
                <a:solidFill>
                  <a:srgbClr val="FFFFFF"/>
                </a:solidFill>
              </a:rPr>
              <a:t>History</a:t>
            </a:r>
            <a:endParaRPr lang="en-US" sz="2200" dirty="0">
              <a:solidFill>
                <a:srgbClr val="FFFFFF"/>
              </a:solidFill>
            </a:endParaRPr>
          </a:p>
        </p:txBody>
      </p:sp>
      <p:sp>
        <p:nvSpPr>
          <p:cNvPr id="3" name="Content Placeholder 2">
            <a:extLst>
              <a:ext uri="{FF2B5EF4-FFF2-40B4-BE49-F238E27FC236}">
                <a16:creationId xmlns:a16="http://schemas.microsoft.com/office/drawing/2014/main" xmlns=""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a:solidFill>
                  <a:srgbClr val="FFFFFF"/>
                </a:solidFill>
              </a:rPr>
              <a:t>Let the user view all of the related sessions by the date range specified</a:t>
            </a:r>
          </a:p>
          <a:p>
            <a:pPr>
              <a:buClr>
                <a:schemeClr val="bg1"/>
              </a:buClr>
              <a:buFont typeface="Wingdings" panose="05000000000000000000" pitchFamily="2" charset="2"/>
              <a:buChar char="v"/>
            </a:pPr>
            <a:r>
              <a:rPr lang="en-US" dirty="0">
                <a:solidFill>
                  <a:srgbClr val="FFFFFF"/>
                </a:solidFill>
              </a:rPr>
              <a:t>Let the user review any session document on the list</a:t>
            </a:r>
          </a:p>
        </p:txBody>
      </p:sp>
      <p:sp>
        <p:nvSpPr>
          <p:cNvPr id="24" name="Rectangle 23">
            <a:extLst>
              <a:ext uri="{FF2B5EF4-FFF2-40B4-BE49-F238E27FC236}">
                <a16:creationId xmlns:a16="http://schemas.microsoft.com/office/drawing/2014/main" xmlns="" id="{8C04651D-B9F4-4935-A02D-364153FBDF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xmlns=""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2471" y="2382526"/>
            <a:ext cx="6944809" cy="2048264"/>
          </a:xfrm>
          <a:prstGeom prst="rect">
            <a:avLst/>
          </a:prstGeom>
        </p:spPr>
      </p:pic>
    </p:spTree>
    <p:extLst>
      <p:ext uri="{BB962C8B-B14F-4D97-AF65-F5344CB8AC3E}">
        <p14:creationId xmlns:p14="http://schemas.microsoft.com/office/powerpoint/2010/main" val="4055494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xmlns="" id="{990D0034-F768-41E7-85D4-F38C4DE857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C4F7E42D-8B5A-4FC8-81CD-9E60171F7F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br>
              <a:rPr lang="en-US" sz="3600" dirty="0">
                <a:solidFill>
                  <a:srgbClr val="FFFFFF"/>
                </a:solidFill>
              </a:rPr>
            </a:br>
            <a:r>
              <a:rPr lang="en-US" sz="3100" dirty="0">
                <a:solidFill>
                  <a:srgbClr val="FFFFFF"/>
                </a:solidFill>
              </a:rPr>
              <a:t>Sessions</a:t>
            </a:r>
            <a:br>
              <a:rPr lang="en-US" sz="3100" dirty="0">
                <a:solidFill>
                  <a:srgbClr val="FFFFFF"/>
                </a:solidFill>
              </a:rPr>
            </a:br>
            <a:r>
              <a:rPr lang="en-US" sz="2700" dirty="0">
                <a:solidFill>
                  <a:srgbClr val="FFFFFF"/>
                </a:solidFill>
              </a:rPr>
              <a:t>Feedback Form</a:t>
            </a:r>
            <a:endParaRPr lang="en-US" sz="2200" dirty="0">
              <a:solidFill>
                <a:srgbClr val="FFFFFF"/>
              </a:solidFill>
            </a:endParaRPr>
          </a:p>
        </p:txBody>
      </p:sp>
      <p:sp>
        <p:nvSpPr>
          <p:cNvPr id="3" name="Content Placeholder 2">
            <a:extLst>
              <a:ext uri="{FF2B5EF4-FFF2-40B4-BE49-F238E27FC236}">
                <a16:creationId xmlns:a16="http://schemas.microsoft.com/office/drawing/2014/main" xmlns=""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a:solidFill>
                  <a:srgbClr val="FFFFFF"/>
                </a:solidFill>
              </a:rPr>
              <a:t>Let the user submit any concern, suggestion or report any discovered software bugs to the developers</a:t>
            </a:r>
          </a:p>
        </p:txBody>
      </p:sp>
      <p:sp>
        <p:nvSpPr>
          <p:cNvPr id="24" name="Rectangle 23">
            <a:extLst>
              <a:ext uri="{FF2B5EF4-FFF2-40B4-BE49-F238E27FC236}">
                <a16:creationId xmlns:a16="http://schemas.microsoft.com/office/drawing/2014/main" xmlns="" id="{8C04651D-B9F4-4935-A02D-364153FBDF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xmlns=""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7379" y="1750671"/>
            <a:ext cx="5936211" cy="3356658"/>
          </a:xfrm>
          <a:prstGeom prst="rect">
            <a:avLst/>
          </a:prstGeom>
        </p:spPr>
      </p:pic>
    </p:spTree>
    <p:extLst>
      <p:ext uri="{BB962C8B-B14F-4D97-AF65-F5344CB8AC3E}">
        <p14:creationId xmlns:p14="http://schemas.microsoft.com/office/powerpoint/2010/main" val="39806202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xmlns="" id="{990D0034-F768-41E7-85D4-F38C4DE857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C4F7E42D-8B5A-4FC8-81CD-9E60171F7F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br>
              <a:rPr lang="en-US" sz="3600" dirty="0">
                <a:solidFill>
                  <a:srgbClr val="FFFFFF"/>
                </a:solidFill>
              </a:rPr>
            </a:br>
            <a:r>
              <a:rPr lang="en-US" sz="3100" dirty="0">
                <a:solidFill>
                  <a:srgbClr val="FFFFFF"/>
                </a:solidFill>
              </a:rPr>
              <a:t>Admin Control Panel</a:t>
            </a:r>
            <a:br>
              <a:rPr lang="en-US" sz="3100" dirty="0">
                <a:solidFill>
                  <a:srgbClr val="FFFFFF"/>
                </a:solidFill>
              </a:rPr>
            </a:br>
            <a:r>
              <a:rPr lang="en-US" sz="2700" dirty="0">
                <a:solidFill>
                  <a:srgbClr val="FFFFFF"/>
                </a:solidFill>
              </a:rPr>
              <a:t>Add Credential</a:t>
            </a:r>
          </a:p>
        </p:txBody>
      </p:sp>
      <p:sp>
        <p:nvSpPr>
          <p:cNvPr id="3" name="Content Placeholder 2">
            <a:extLst>
              <a:ext uri="{FF2B5EF4-FFF2-40B4-BE49-F238E27FC236}">
                <a16:creationId xmlns:a16="http://schemas.microsoft.com/office/drawing/2014/main" xmlns=""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a:solidFill>
                  <a:srgbClr val="FFFFFF"/>
                </a:solidFill>
              </a:rPr>
              <a:t>Let the administrator add new credential into the web application</a:t>
            </a:r>
          </a:p>
          <a:p>
            <a:pPr>
              <a:buClr>
                <a:schemeClr val="bg1"/>
              </a:buClr>
              <a:buFont typeface="Wingdings" panose="05000000000000000000" pitchFamily="2" charset="2"/>
              <a:buChar char="v"/>
            </a:pPr>
            <a:r>
              <a:rPr lang="en-US" dirty="0">
                <a:solidFill>
                  <a:srgbClr val="FFFFFF"/>
                </a:solidFill>
              </a:rPr>
              <a:t>All fields are required</a:t>
            </a:r>
          </a:p>
          <a:p>
            <a:pPr>
              <a:buClr>
                <a:schemeClr val="bg1"/>
              </a:buClr>
              <a:buFont typeface="Wingdings" panose="05000000000000000000" pitchFamily="2" charset="2"/>
              <a:buChar char="v"/>
            </a:pPr>
            <a:r>
              <a:rPr lang="en-US" dirty="0">
                <a:solidFill>
                  <a:srgbClr val="FFFFFF"/>
                </a:solidFill>
              </a:rPr>
              <a:t>Hire date helps the application determine the proficiency of the user</a:t>
            </a:r>
          </a:p>
        </p:txBody>
      </p:sp>
      <p:sp>
        <p:nvSpPr>
          <p:cNvPr id="24" name="Rectangle 23">
            <a:extLst>
              <a:ext uri="{FF2B5EF4-FFF2-40B4-BE49-F238E27FC236}">
                <a16:creationId xmlns:a16="http://schemas.microsoft.com/office/drawing/2014/main" xmlns="" id="{8C04651D-B9F4-4935-A02D-364153FBDF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xmlns=""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0298" y="1464992"/>
            <a:ext cx="7447456" cy="3928013"/>
          </a:xfrm>
          <a:prstGeom prst="rect">
            <a:avLst/>
          </a:prstGeom>
        </p:spPr>
      </p:pic>
    </p:spTree>
    <p:extLst>
      <p:ext uri="{BB962C8B-B14F-4D97-AF65-F5344CB8AC3E}">
        <p14:creationId xmlns:p14="http://schemas.microsoft.com/office/powerpoint/2010/main" val="9566190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xmlns="" id="{990D0034-F768-41E7-85D4-F38C4DE857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C4F7E42D-8B5A-4FC8-81CD-9E60171F7F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br>
              <a:rPr lang="en-US" sz="3600" dirty="0">
                <a:solidFill>
                  <a:srgbClr val="FFFFFF"/>
                </a:solidFill>
              </a:rPr>
            </a:br>
            <a:r>
              <a:rPr lang="en-US" sz="3100" dirty="0">
                <a:solidFill>
                  <a:srgbClr val="FFFFFF"/>
                </a:solidFill>
              </a:rPr>
              <a:t>Admin Control Panel</a:t>
            </a:r>
            <a:br>
              <a:rPr lang="en-US" sz="3100" dirty="0">
                <a:solidFill>
                  <a:srgbClr val="FFFFFF"/>
                </a:solidFill>
              </a:rPr>
            </a:br>
            <a:r>
              <a:rPr lang="en-US" sz="2700" dirty="0">
                <a:solidFill>
                  <a:srgbClr val="FFFFFF"/>
                </a:solidFill>
              </a:rPr>
              <a:t>Update Credential</a:t>
            </a:r>
          </a:p>
        </p:txBody>
      </p:sp>
      <p:sp>
        <p:nvSpPr>
          <p:cNvPr id="3" name="Content Placeholder 2">
            <a:extLst>
              <a:ext uri="{FF2B5EF4-FFF2-40B4-BE49-F238E27FC236}">
                <a16:creationId xmlns:a16="http://schemas.microsoft.com/office/drawing/2014/main" xmlns=""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a:solidFill>
                  <a:srgbClr val="FFFFFF"/>
                </a:solidFill>
              </a:rPr>
              <a:t>Let the administrator modify current credential into the web application</a:t>
            </a:r>
          </a:p>
          <a:p>
            <a:pPr>
              <a:buClr>
                <a:schemeClr val="bg1"/>
              </a:buClr>
              <a:buFont typeface="Wingdings" panose="05000000000000000000" pitchFamily="2" charset="2"/>
              <a:buChar char="v"/>
            </a:pPr>
            <a:r>
              <a:rPr lang="en-US" dirty="0">
                <a:solidFill>
                  <a:srgbClr val="FFFFFF"/>
                </a:solidFill>
              </a:rPr>
              <a:t>Username to be updated is the only required field</a:t>
            </a:r>
          </a:p>
          <a:p>
            <a:pPr>
              <a:buClr>
                <a:schemeClr val="bg1"/>
              </a:buClr>
              <a:buFont typeface="Wingdings" panose="05000000000000000000" pitchFamily="2" charset="2"/>
              <a:buChar char="v"/>
            </a:pPr>
            <a:r>
              <a:rPr lang="en-US" dirty="0">
                <a:solidFill>
                  <a:srgbClr val="FFFFFF"/>
                </a:solidFill>
              </a:rPr>
              <a:t>Hire date helps the application determine the proficiency of the user</a:t>
            </a:r>
          </a:p>
        </p:txBody>
      </p:sp>
      <p:sp>
        <p:nvSpPr>
          <p:cNvPr id="24" name="Rectangle 23">
            <a:extLst>
              <a:ext uri="{FF2B5EF4-FFF2-40B4-BE49-F238E27FC236}">
                <a16:creationId xmlns:a16="http://schemas.microsoft.com/office/drawing/2014/main" xmlns="" id="{8C04651D-B9F4-4935-A02D-364153FBDF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xmlns=""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3166" y="1160362"/>
            <a:ext cx="7365059" cy="4537276"/>
          </a:xfrm>
          <a:prstGeom prst="rect">
            <a:avLst/>
          </a:prstGeom>
        </p:spPr>
      </p:pic>
    </p:spTree>
    <p:extLst>
      <p:ext uri="{BB962C8B-B14F-4D97-AF65-F5344CB8AC3E}">
        <p14:creationId xmlns:p14="http://schemas.microsoft.com/office/powerpoint/2010/main" val="24839838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xmlns="" id="{990D0034-F768-41E7-85D4-F38C4DE857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C4F7E42D-8B5A-4FC8-81CD-9E60171F7F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br>
              <a:rPr lang="en-US" sz="3600" dirty="0">
                <a:solidFill>
                  <a:srgbClr val="FFFFFF"/>
                </a:solidFill>
              </a:rPr>
            </a:br>
            <a:r>
              <a:rPr lang="en-US" sz="3100" dirty="0">
                <a:solidFill>
                  <a:srgbClr val="FFFFFF"/>
                </a:solidFill>
              </a:rPr>
              <a:t>Admin Control Panel</a:t>
            </a:r>
            <a:br>
              <a:rPr lang="en-US" sz="3100" dirty="0">
                <a:solidFill>
                  <a:srgbClr val="FFFFFF"/>
                </a:solidFill>
              </a:rPr>
            </a:br>
            <a:r>
              <a:rPr lang="en-US" sz="2700" dirty="0">
                <a:solidFill>
                  <a:srgbClr val="FFFFFF"/>
                </a:solidFill>
              </a:rPr>
              <a:t>Delete Credential</a:t>
            </a:r>
          </a:p>
        </p:txBody>
      </p:sp>
      <p:sp>
        <p:nvSpPr>
          <p:cNvPr id="3" name="Content Placeholder 2">
            <a:extLst>
              <a:ext uri="{FF2B5EF4-FFF2-40B4-BE49-F238E27FC236}">
                <a16:creationId xmlns:a16="http://schemas.microsoft.com/office/drawing/2014/main" xmlns=""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a:solidFill>
                  <a:srgbClr val="FFFFFF"/>
                </a:solidFill>
              </a:rPr>
              <a:t>Let the administrator delete current credential into the web application</a:t>
            </a:r>
          </a:p>
        </p:txBody>
      </p:sp>
      <p:sp>
        <p:nvSpPr>
          <p:cNvPr id="24" name="Rectangle 23">
            <a:extLst>
              <a:ext uri="{FF2B5EF4-FFF2-40B4-BE49-F238E27FC236}">
                <a16:creationId xmlns:a16="http://schemas.microsoft.com/office/drawing/2014/main" xmlns="" id="{8C04651D-B9F4-4935-A02D-364153FBDF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xmlns=""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3166" y="2371290"/>
            <a:ext cx="7365059" cy="2115420"/>
          </a:xfrm>
          <a:prstGeom prst="rect">
            <a:avLst/>
          </a:prstGeom>
        </p:spPr>
      </p:pic>
    </p:spTree>
    <p:extLst>
      <p:ext uri="{BB962C8B-B14F-4D97-AF65-F5344CB8AC3E}">
        <p14:creationId xmlns:p14="http://schemas.microsoft.com/office/powerpoint/2010/main" val="52551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xmlns="" id="{990D0034-F768-41E7-85D4-F38C4DE857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C4F7E42D-8B5A-4FC8-81CD-9E60171F7F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br>
              <a:rPr lang="en-US" sz="3600" dirty="0">
                <a:solidFill>
                  <a:srgbClr val="FFFFFF"/>
                </a:solidFill>
              </a:rPr>
            </a:br>
            <a:r>
              <a:rPr lang="en-US" sz="3100" dirty="0">
                <a:solidFill>
                  <a:srgbClr val="FFFFFF"/>
                </a:solidFill>
              </a:rPr>
              <a:t>Admin Control Panel</a:t>
            </a:r>
            <a:br>
              <a:rPr lang="en-US" sz="3100" dirty="0">
                <a:solidFill>
                  <a:srgbClr val="FFFFFF"/>
                </a:solidFill>
              </a:rPr>
            </a:br>
            <a:r>
              <a:rPr lang="en-US" sz="2700" dirty="0">
                <a:solidFill>
                  <a:srgbClr val="FFFFFF"/>
                </a:solidFill>
              </a:rPr>
              <a:t>Upload Data</a:t>
            </a:r>
          </a:p>
        </p:txBody>
      </p:sp>
      <p:sp>
        <p:nvSpPr>
          <p:cNvPr id="3" name="Content Placeholder 2">
            <a:extLst>
              <a:ext uri="{FF2B5EF4-FFF2-40B4-BE49-F238E27FC236}">
                <a16:creationId xmlns:a16="http://schemas.microsoft.com/office/drawing/2014/main" xmlns="" id="{836F62CB-80AB-43BE-9246-62343B81695E}"/>
              </a:ext>
            </a:extLst>
          </p:cNvPr>
          <p:cNvSpPr>
            <a:spLocks noGrp="1"/>
          </p:cNvSpPr>
          <p:nvPr>
            <p:ph idx="1"/>
          </p:nvPr>
        </p:nvSpPr>
        <p:spPr>
          <a:xfrm>
            <a:off x="492371" y="1879134"/>
            <a:ext cx="3084844" cy="4462030"/>
          </a:xfrm>
        </p:spPr>
        <p:txBody>
          <a:bodyPr>
            <a:normAutofit fontScale="85000" lnSpcReduction="10000"/>
          </a:bodyPr>
          <a:lstStyle/>
          <a:p>
            <a:pPr>
              <a:buClr>
                <a:schemeClr val="bg1"/>
              </a:buClr>
              <a:buFont typeface="Wingdings" panose="05000000000000000000" pitchFamily="2" charset="2"/>
              <a:buChar char="v"/>
            </a:pPr>
            <a:r>
              <a:rPr lang="en-US" dirty="0">
                <a:solidFill>
                  <a:srgbClr val="FFFFFF"/>
                </a:solidFill>
              </a:rPr>
              <a:t>Let the administrator upload actual data to be read throughout the web application</a:t>
            </a:r>
          </a:p>
          <a:p>
            <a:pPr>
              <a:buClr>
                <a:schemeClr val="bg1"/>
              </a:buClr>
              <a:buFont typeface="Wingdings" panose="05000000000000000000" pitchFamily="2" charset="2"/>
              <a:buChar char="v"/>
            </a:pPr>
            <a:r>
              <a:rPr lang="en-US" dirty="0">
                <a:solidFill>
                  <a:srgbClr val="FFFFFF"/>
                </a:solidFill>
              </a:rPr>
              <a:t>Data field accepts only (*.</a:t>
            </a:r>
            <a:r>
              <a:rPr lang="en-US" dirty="0" err="1">
                <a:solidFill>
                  <a:srgbClr val="FFFFFF"/>
                </a:solidFill>
              </a:rPr>
              <a:t>xlsx</a:t>
            </a:r>
            <a:r>
              <a:rPr lang="en-US" dirty="0">
                <a:solidFill>
                  <a:srgbClr val="FFFFFF"/>
                </a:solidFill>
              </a:rPr>
              <a:t>) files</a:t>
            </a:r>
          </a:p>
          <a:p>
            <a:pPr>
              <a:buClr>
                <a:schemeClr val="bg1"/>
              </a:buClr>
              <a:buFont typeface="Wingdings" panose="05000000000000000000" pitchFamily="2" charset="2"/>
              <a:buChar char="v"/>
            </a:pPr>
            <a:r>
              <a:rPr lang="en-US" dirty="0">
                <a:solidFill>
                  <a:srgbClr val="FFFFFF"/>
                </a:solidFill>
              </a:rPr>
              <a:t>Excel file must be free of formula. To convert all formula to value, select all the cells on a worksheet then copy all, then press Shift + F10 + V. </a:t>
            </a:r>
          </a:p>
          <a:p>
            <a:pPr>
              <a:buClr>
                <a:schemeClr val="bg1"/>
              </a:buClr>
              <a:buFont typeface="Wingdings" panose="05000000000000000000" pitchFamily="2" charset="2"/>
              <a:buChar char="v"/>
            </a:pPr>
            <a:r>
              <a:rPr lang="en-US" dirty="0">
                <a:solidFill>
                  <a:srgbClr val="FFFFFF"/>
                </a:solidFill>
              </a:rPr>
              <a:t>The current extension of the Excel file provided was (*.</a:t>
            </a:r>
            <a:r>
              <a:rPr lang="en-US" dirty="0" err="1">
                <a:solidFill>
                  <a:srgbClr val="FFFFFF"/>
                </a:solidFill>
              </a:rPr>
              <a:t>xlsb</a:t>
            </a:r>
            <a:r>
              <a:rPr lang="en-US" dirty="0">
                <a:solidFill>
                  <a:srgbClr val="FFFFFF"/>
                </a:solidFill>
              </a:rPr>
              <a:t>) which is not supported and must be resaved as (*.</a:t>
            </a:r>
            <a:r>
              <a:rPr lang="en-US" dirty="0" err="1">
                <a:solidFill>
                  <a:srgbClr val="FFFFFF"/>
                </a:solidFill>
              </a:rPr>
              <a:t>xlsx</a:t>
            </a:r>
            <a:r>
              <a:rPr lang="en-US" dirty="0">
                <a:solidFill>
                  <a:srgbClr val="FFFFFF"/>
                </a:solidFill>
              </a:rPr>
              <a:t>)</a:t>
            </a:r>
          </a:p>
          <a:p>
            <a:pPr>
              <a:buClr>
                <a:schemeClr val="bg1"/>
              </a:buClr>
              <a:buFont typeface="Wingdings" panose="05000000000000000000" pitchFamily="2" charset="2"/>
              <a:buChar char="v"/>
            </a:pPr>
            <a:r>
              <a:rPr lang="en-US" dirty="0">
                <a:solidFill>
                  <a:srgbClr val="FFFFFF"/>
                </a:solidFill>
              </a:rPr>
              <a:t>Actual data is always displayed as the official data on all types of dashboard</a:t>
            </a:r>
          </a:p>
        </p:txBody>
      </p:sp>
      <p:sp>
        <p:nvSpPr>
          <p:cNvPr id="24" name="Rectangle 23">
            <a:extLst>
              <a:ext uri="{FF2B5EF4-FFF2-40B4-BE49-F238E27FC236}">
                <a16:creationId xmlns:a16="http://schemas.microsoft.com/office/drawing/2014/main" xmlns="" id="{8C04651D-B9F4-4935-A02D-364153FBDF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xmlns=""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3166" y="1504122"/>
            <a:ext cx="7365059" cy="3849755"/>
          </a:xfrm>
          <a:prstGeom prst="rect">
            <a:avLst/>
          </a:prstGeom>
        </p:spPr>
      </p:pic>
    </p:spTree>
    <p:extLst>
      <p:ext uri="{BB962C8B-B14F-4D97-AF65-F5344CB8AC3E}">
        <p14:creationId xmlns:p14="http://schemas.microsoft.com/office/powerpoint/2010/main" val="15126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xmlns="" id="{990D0034-F768-41E7-85D4-F38C4DE857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C4F7E42D-8B5A-4FC8-81CD-9E60171F7F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br>
              <a:rPr lang="en-US" sz="3600" dirty="0">
                <a:solidFill>
                  <a:srgbClr val="FFFFFF"/>
                </a:solidFill>
              </a:rPr>
            </a:br>
            <a:r>
              <a:rPr lang="en-US" sz="3100" dirty="0">
                <a:solidFill>
                  <a:srgbClr val="FFFFFF"/>
                </a:solidFill>
              </a:rPr>
              <a:t>Admin Control Panel</a:t>
            </a:r>
            <a:br>
              <a:rPr lang="en-US" sz="3100" dirty="0">
                <a:solidFill>
                  <a:srgbClr val="FFFFFF"/>
                </a:solidFill>
              </a:rPr>
            </a:br>
            <a:r>
              <a:rPr lang="en-US" sz="2700" dirty="0">
                <a:solidFill>
                  <a:srgbClr val="FFFFFF"/>
                </a:solidFill>
              </a:rPr>
              <a:t>Upload Manual Data</a:t>
            </a:r>
          </a:p>
        </p:txBody>
      </p:sp>
      <p:sp>
        <p:nvSpPr>
          <p:cNvPr id="3" name="Content Placeholder 2">
            <a:extLst>
              <a:ext uri="{FF2B5EF4-FFF2-40B4-BE49-F238E27FC236}">
                <a16:creationId xmlns:a16="http://schemas.microsoft.com/office/drawing/2014/main" xmlns="" id="{836F62CB-80AB-43BE-9246-62343B81695E}"/>
              </a:ext>
            </a:extLst>
          </p:cNvPr>
          <p:cNvSpPr>
            <a:spLocks noGrp="1"/>
          </p:cNvSpPr>
          <p:nvPr>
            <p:ph idx="1"/>
          </p:nvPr>
        </p:nvSpPr>
        <p:spPr>
          <a:xfrm>
            <a:off x="492371" y="1879134"/>
            <a:ext cx="3084844" cy="4462030"/>
          </a:xfrm>
        </p:spPr>
        <p:txBody>
          <a:bodyPr>
            <a:normAutofit fontScale="92500" lnSpcReduction="10000"/>
          </a:bodyPr>
          <a:lstStyle/>
          <a:p>
            <a:pPr>
              <a:buClr>
                <a:schemeClr val="bg1"/>
              </a:buClr>
              <a:buFont typeface="Wingdings" panose="05000000000000000000" pitchFamily="2" charset="2"/>
              <a:buChar char="v"/>
            </a:pPr>
            <a:r>
              <a:rPr lang="en-US" dirty="0">
                <a:solidFill>
                  <a:srgbClr val="FFFFFF"/>
                </a:solidFill>
              </a:rPr>
              <a:t>Let the administrator upload manual data to be read in any scorecard session in manual mode</a:t>
            </a:r>
          </a:p>
          <a:p>
            <a:pPr>
              <a:buClr>
                <a:schemeClr val="bg1"/>
              </a:buClr>
              <a:buFont typeface="Wingdings" panose="05000000000000000000" pitchFamily="2" charset="2"/>
              <a:buChar char="v"/>
            </a:pPr>
            <a:r>
              <a:rPr lang="en-US" dirty="0">
                <a:solidFill>
                  <a:srgbClr val="FFFFFF"/>
                </a:solidFill>
              </a:rPr>
              <a:t>Data field accepts only (*.</a:t>
            </a:r>
            <a:r>
              <a:rPr lang="en-US" dirty="0" err="1">
                <a:solidFill>
                  <a:srgbClr val="FFFFFF"/>
                </a:solidFill>
              </a:rPr>
              <a:t>xlsx</a:t>
            </a:r>
            <a:r>
              <a:rPr lang="en-US" dirty="0">
                <a:solidFill>
                  <a:srgbClr val="FFFFFF"/>
                </a:solidFill>
              </a:rPr>
              <a:t>) files</a:t>
            </a:r>
          </a:p>
          <a:p>
            <a:pPr>
              <a:buClr>
                <a:schemeClr val="bg1"/>
              </a:buClr>
              <a:buFont typeface="Wingdings" panose="05000000000000000000" pitchFamily="2" charset="2"/>
              <a:buChar char="v"/>
            </a:pPr>
            <a:r>
              <a:rPr lang="en-US" dirty="0">
                <a:solidFill>
                  <a:srgbClr val="FFFFFF"/>
                </a:solidFill>
              </a:rPr>
              <a:t>Excel file follow the template we provided by clicking the ‘Download Template button’</a:t>
            </a:r>
          </a:p>
          <a:p>
            <a:pPr>
              <a:buClr>
                <a:schemeClr val="bg1"/>
              </a:buClr>
              <a:buFont typeface="Wingdings" panose="05000000000000000000" pitchFamily="2" charset="2"/>
              <a:buChar char="v"/>
            </a:pPr>
            <a:r>
              <a:rPr lang="en-US" dirty="0">
                <a:solidFill>
                  <a:srgbClr val="FFFFFF"/>
                </a:solidFill>
              </a:rPr>
              <a:t>The administrator must also specify which team does this data belong to</a:t>
            </a:r>
          </a:p>
          <a:p>
            <a:pPr>
              <a:buClr>
                <a:schemeClr val="bg1"/>
              </a:buClr>
              <a:buFont typeface="Wingdings" panose="05000000000000000000" pitchFamily="2" charset="2"/>
              <a:buChar char="v"/>
            </a:pPr>
            <a:r>
              <a:rPr lang="en-US" dirty="0">
                <a:solidFill>
                  <a:srgbClr val="FFFFFF"/>
                </a:solidFill>
              </a:rPr>
              <a:t>Manual data is never displayed as the official data on all types of dashboard</a:t>
            </a:r>
          </a:p>
        </p:txBody>
      </p:sp>
      <p:sp>
        <p:nvSpPr>
          <p:cNvPr id="24" name="Rectangle 23">
            <a:extLst>
              <a:ext uri="{FF2B5EF4-FFF2-40B4-BE49-F238E27FC236}">
                <a16:creationId xmlns:a16="http://schemas.microsoft.com/office/drawing/2014/main" xmlns="" id="{8C04651D-B9F4-4935-A02D-364153FBDF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xmlns=""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3166" y="1740287"/>
            <a:ext cx="7365059" cy="3377425"/>
          </a:xfrm>
          <a:prstGeom prst="rect">
            <a:avLst/>
          </a:prstGeom>
        </p:spPr>
      </p:pic>
    </p:spTree>
    <p:extLst>
      <p:ext uri="{BB962C8B-B14F-4D97-AF65-F5344CB8AC3E}">
        <p14:creationId xmlns:p14="http://schemas.microsoft.com/office/powerpoint/2010/main" val="397814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xmlns="" id="{990D0034-F768-41E7-85D4-F38C4DE857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C4F7E42D-8B5A-4FC8-81CD-9E60171F7F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br>
              <a:rPr lang="en-US" sz="3600" dirty="0">
                <a:solidFill>
                  <a:srgbClr val="FFFFFF"/>
                </a:solidFill>
              </a:rPr>
            </a:br>
            <a:r>
              <a:rPr lang="en-US" sz="3100" dirty="0">
                <a:solidFill>
                  <a:srgbClr val="FFFFFF"/>
                </a:solidFill>
              </a:rPr>
              <a:t>Admin Control Panel</a:t>
            </a:r>
            <a:br>
              <a:rPr lang="en-US" sz="3100" dirty="0">
                <a:solidFill>
                  <a:srgbClr val="FFFFFF"/>
                </a:solidFill>
              </a:rPr>
            </a:br>
            <a:r>
              <a:rPr lang="en-US" sz="2700" dirty="0">
                <a:solidFill>
                  <a:srgbClr val="FFFFFF"/>
                </a:solidFill>
              </a:rPr>
              <a:t>Update Scorecard Items</a:t>
            </a:r>
          </a:p>
        </p:txBody>
      </p:sp>
      <p:sp>
        <p:nvSpPr>
          <p:cNvPr id="3" name="Content Placeholder 2">
            <a:extLst>
              <a:ext uri="{FF2B5EF4-FFF2-40B4-BE49-F238E27FC236}">
                <a16:creationId xmlns:a16="http://schemas.microsoft.com/office/drawing/2014/main" xmlns="" id="{836F62CB-80AB-43BE-9246-62343B81695E}"/>
              </a:ext>
            </a:extLst>
          </p:cNvPr>
          <p:cNvSpPr>
            <a:spLocks noGrp="1"/>
          </p:cNvSpPr>
          <p:nvPr>
            <p:ph idx="1"/>
          </p:nvPr>
        </p:nvSpPr>
        <p:spPr>
          <a:xfrm>
            <a:off x="492371" y="1879134"/>
            <a:ext cx="3084844" cy="4462030"/>
          </a:xfrm>
        </p:spPr>
        <p:txBody>
          <a:bodyPr>
            <a:normAutofit lnSpcReduction="10000"/>
          </a:bodyPr>
          <a:lstStyle/>
          <a:p>
            <a:pPr>
              <a:buClr>
                <a:schemeClr val="bg1"/>
              </a:buClr>
              <a:buFont typeface="Wingdings" panose="05000000000000000000" pitchFamily="2" charset="2"/>
              <a:buChar char="v"/>
            </a:pPr>
            <a:r>
              <a:rPr lang="en-US" dirty="0">
                <a:solidFill>
                  <a:srgbClr val="FFFFFF"/>
                </a:solidFill>
              </a:rPr>
              <a:t>Let the administrator add/update/delete the current scorecard items on each roles</a:t>
            </a:r>
          </a:p>
          <a:p>
            <a:pPr>
              <a:buClr>
                <a:schemeClr val="bg1"/>
              </a:buClr>
              <a:buFont typeface="Wingdings" panose="05000000000000000000" pitchFamily="2" charset="2"/>
              <a:buChar char="v"/>
            </a:pPr>
            <a:r>
              <a:rPr lang="en-US" dirty="0">
                <a:solidFill>
                  <a:srgbClr val="FFFFFF"/>
                </a:solidFill>
              </a:rPr>
              <a:t>Title column is the definitive title for the scores displayed on dashboards</a:t>
            </a:r>
          </a:p>
          <a:p>
            <a:pPr>
              <a:buClr>
                <a:schemeClr val="bg1"/>
              </a:buClr>
              <a:buFont typeface="Wingdings" panose="05000000000000000000" pitchFamily="2" charset="2"/>
              <a:buChar char="v"/>
            </a:pPr>
            <a:r>
              <a:rPr lang="en-US" dirty="0">
                <a:solidFill>
                  <a:srgbClr val="FFFFFF"/>
                </a:solidFill>
              </a:rPr>
              <a:t>Cell Name column helps the web application to locate the actual score in the worksheet of an actual excel file by specifying the underlying cell name of the scorecard item inside the worksheet</a:t>
            </a:r>
          </a:p>
        </p:txBody>
      </p:sp>
      <p:sp>
        <p:nvSpPr>
          <p:cNvPr id="24" name="Rectangle 23">
            <a:extLst>
              <a:ext uri="{FF2B5EF4-FFF2-40B4-BE49-F238E27FC236}">
                <a16:creationId xmlns:a16="http://schemas.microsoft.com/office/drawing/2014/main" xmlns="" id="{8C04651D-B9F4-4935-A02D-364153FBDF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xmlns=""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3166" y="1298909"/>
            <a:ext cx="7365059" cy="4260181"/>
          </a:xfrm>
          <a:prstGeom prst="rect">
            <a:avLst/>
          </a:prstGeom>
        </p:spPr>
      </p:pic>
    </p:spTree>
    <p:extLst>
      <p:ext uri="{BB962C8B-B14F-4D97-AF65-F5344CB8AC3E}">
        <p14:creationId xmlns:p14="http://schemas.microsoft.com/office/powerpoint/2010/main" val="12868604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PH" dirty="0"/>
              <a:t>Thank you!</a:t>
            </a:r>
          </a:p>
        </p:txBody>
      </p:sp>
      <p:sp>
        <p:nvSpPr>
          <p:cNvPr id="5" name="Subtitle 4"/>
          <p:cNvSpPr>
            <a:spLocks noGrp="1"/>
          </p:cNvSpPr>
          <p:nvPr>
            <p:ph type="subTitle" idx="1"/>
          </p:nvPr>
        </p:nvSpPr>
        <p:spPr/>
        <p:txBody>
          <a:bodyPr>
            <a:normAutofit/>
          </a:bodyPr>
          <a:lstStyle/>
          <a:p>
            <a:r>
              <a:rPr lang="en-US" sz="2000" dirty="0"/>
              <a:t>A web application for coaching and scorecard process automation</a:t>
            </a:r>
          </a:p>
        </p:txBody>
      </p:sp>
    </p:spTree>
    <p:extLst>
      <p:ext uri="{BB962C8B-B14F-4D97-AF65-F5344CB8AC3E}">
        <p14:creationId xmlns:p14="http://schemas.microsoft.com/office/powerpoint/2010/main" val="42711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xmlns="" id="{3558DB37-9FEE-48A2-8578-ED04015739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xmlns="" id="{5F7FCCA6-00E2-4F74-A105-0D769872F2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EEFF94E8-DDAD-4797-AEC3-B5A3916F337D}"/>
              </a:ext>
            </a:extLst>
          </p:cNvPr>
          <p:cNvSpPr>
            <a:spLocks noGrp="1"/>
          </p:cNvSpPr>
          <p:nvPr>
            <p:ph type="title"/>
          </p:nvPr>
        </p:nvSpPr>
        <p:spPr>
          <a:xfrm>
            <a:off x="1066800" y="5252936"/>
            <a:ext cx="10058400" cy="1321484"/>
          </a:xfrm>
        </p:spPr>
        <p:txBody>
          <a:bodyPr anchor="ctr">
            <a:normAutofit/>
          </a:bodyPr>
          <a:lstStyle/>
          <a:p>
            <a:pPr algn="ctr"/>
            <a:r>
              <a:rPr lang="en-US" dirty="0">
                <a:solidFill>
                  <a:srgbClr val="FFFFFF"/>
                </a:solidFill>
              </a:rPr>
              <a:t>Overview</a:t>
            </a:r>
          </a:p>
        </p:txBody>
      </p:sp>
      <p:sp>
        <p:nvSpPr>
          <p:cNvPr id="3" name="Content Placeholder 2">
            <a:extLst>
              <a:ext uri="{FF2B5EF4-FFF2-40B4-BE49-F238E27FC236}">
                <a16:creationId xmlns:a16="http://schemas.microsoft.com/office/drawing/2014/main" xmlns="" id="{47F3619B-0B1B-48BF-84B3-1F20ACF2699B}"/>
              </a:ext>
            </a:extLst>
          </p:cNvPr>
          <p:cNvSpPr>
            <a:spLocks noGrp="1"/>
          </p:cNvSpPr>
          <p:nvPr>
            <p:ph idx="1"/>
          </p:nvPr>
        </p:nvSpPr>
        <p:spPr>
          <a:xfrm>
            <a:off x="1097280" y="1086678"/>
            <a:ext cx="10027920" cy="3471467"/>
          </a:xfrm>
        </p:spPr>
        <p:txBody>
          <a:bodyPr>
            <a:normAutofit/>
          </a:bodyPr>
          <a:lstStyle/>
          <a:p>
            <a:pPr>
              <a:lnSpc>
                <a:spcPts val="4800"/>
              </a:lnSpc>
              <a:spcBef>
                <a:spcPts val="600"/>
              </a:spcBef>
              <a:spcAft>
                <a:spcPts val="600"/>
              </a:spcAft>
            </a:pPr>
            <a:r>
              <a:rPr lang="en-US" sz="2400" dirty="0"/>
              <a:t>This web application mainly focused on automating the existing process of coaching in the Digital Fulfillment department, making it a paperless process. The web application can also help leaders to organize their team and also help agents to monitor their status based on the available data.</a:t>
            </a:r>
          </a:p>
        </p:txBody>
      </p:sp>
      <p:sp>
        <p:nvSpPr>
          <p:cNvPr id="21" name="Rectangle 20">
            <a:extLst>
              <a:ext uri="{FF2B5EF4-FFF2-40B4-BE49-F238E27FC236}">
                <a16:creationId xmlns:a16="http://schemas.microsoft.com/office/drawing/2014/main" xmlns="" id="{5E1ED12F-9F06-4B37-87B7-F98F52937F8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59434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2B9E1953-F902-4904-B454-D467C8C1319A}"/>
              </a:ext>
            </a:extLst>
          </p:cNvPr>
          <p:cNvSpPr>
            <a:spLocks noGrp="1"/>
          </p:cNvSpPr>
          <p:nvPr>
            <p:ph type="body" idx="1"/>
          </p:nvPr>
        </p:nvSpPr>
        <p:spPr>
          <a:xfrm>
            <a:off x="1097280" y="1001077"/>
            <a:ext cx="4937760" cy="736282"/>
          </a:xfrm>
        </p:spPr>
        <p:txBody>
          <a:bodyPr/>
          <a:lstStyle/>
          <a:p>
            <a:r>
              <a:rPr lang="en-US" dirty="0"/>
              <a:t>Scope</a:t>
            </a:r>
          </a:p>
        </p:txBody>
      </p:sp>
      <p:sp>
        <p:nvSpPr>
          <p:cNvPr id="6" name="Content Placeholder 5">
            <a:extLst>
              <a:ext uri="{FF2B5EF4-FFF2-40B4-BE49-F238E27FC236}">
                <a16:creationId xmlns:a16="http://schemas.microsoft.com/office/drawing/2014/main" xmlns="" id="{3F2BFAAF-62ED-49A9-9D75-44CD8FC93B73}"/>
              </a:ext>
            </a:extLst>
          </p:cNvPr>
          <p:cNvSpPr>
            <a:spLocks noGrp="1"/>
          </p:cNvSpPr>
          <p:nvPr>
            <p:ph sz="half" idx="2"/>
          </p:nvPr>
        </p:nvSpPr>
        <p:spPr>
          <a:xfrm>
            <a:off x="1097280" y="2015159"/>
            <a:ext cx="4937760" cy="4015251"/>
          </a:xfrm>
        </p:spPr>
        <p:txBody>
          <a:bodyPr/>
          <a:lstStyle/>
          <a:p>
            <a:pPr>
              <a:buFont typeface="Wingdings" panose="05000000000000000000" pitchFamily="2" charset="2"/>
              <a:buChar char="Ø"/>
            </a:pPr>
            <a:r>
              <a:rPr lang="en-US" dirty="0" smtClean="0"/>
              <a:t> Accurately </a:t>
            </a:r>
            <a:r>
              <a:rPr lang="en-US" dirty="0"/>
              <a:t>display scorecard item and its actual score depending on the agent’s role</a:t>
            </a:r>
          </a:p>
          <a:p>
            <a:pPr>
              <a:buFont typeface="Wingdings" panose="05000000000000000000" pitchFamily="2" charset="2"/>
              <a:buChar char="Ø"/>
            </a:pPr>
            <a:r>
              <a:rPr lang="en-US" dirty="0" smtClean="0"/>
              <a:t> Add/modify existing scorecard item details for every roles</a:t>
            </a:r>
            <a:endParaRPr lang="en-US" dirty="0"/>
          </a:p>
          <a:p>
            <a:pPr>
              <a:buFont typeface="Wingdings" panose="05000000000000000000" pitchFamily="2" charset="2"/>
              <a:buChar char="Ø"/>
            </a:pPr>
            <a:r>
              <a:rPr lang="en-US" dirty="0" smtClean="0"/>
              <a:t> Display </a:t>
            </a:r>
            <a:r>
              <a:rPr lang="en-US" dirty="0"/>
              <a:t>team data of leaders</a:t>
            </a:r>
          </a:p>
          <a:p>
            <a:pPr>
              <a:buFont typeface="Wingdings" panose="05000000000000000000" pitchFamily="2" charset="2"/>
              <a:buChar char="Ø"/>
            </a:pPr>
            <a:r>
              <a:rPr lang="en-US" dirty="0" smtClean="0"/>
              <a:t> Display </a:t>
            </a:r>
            <a:r>
              <a:rPr lang="en-US" dirty="0"/>
              <a:t>the current score standing of agents</a:t>
            </a:r>
          </a:p>
          <a:p>
            <a:pPr>
              <a:buFont typeface="Wingdings" panose="05000000000000000000" pitchFamily="2" charset="2"/>
              <a:buChar char="Ø"/>
            </a:pPr>
            <a:r>
              <a:rPr lang="en-US" dirty="0" smtClean="0"/>
              <a:t> Manage </a:t>
            </a:r>
            <a:r>
              <a:rPr lang="en-US" dirty="0"/>
              <a:t>the sessions per week</a:t>
            </a:r>
          </a:p>
          <a:p>
            <a:pPr>
              <a:buFont typeface="Wingdings" panose="05000000000000000000" pitchFamily="2" charset="2"/>
              <a:buChar char="Ø"/>
            </a:pPr>
            <a:r>
              <a:rPr lang="en-US" dirty="0" smtClean="0"/>
              <a:t> Summarize </a:t>
            </a:r>
            <a:r>
              <a:rPr lang="en-US" dirty="0"/>
              <a:t>weekly coaching data</a:t>
            </a:r>
          </a:p>
        </p:txBody>
      </p:sp>
      <p:sp>
        <p:nvSpPr>
          <p:cNvPr id="7" name="Text Placeholder 6">
            <a:extLst>
              <a:ext uri="{FF2B5EF4-FFF2-40B4-BE49-F238E27FC236}">
                <a16:creationId xmlns:a16="http://schemas.microsoft.com/office/drawing/2014/main" xmlns="" id="{DEE059AD-2148-425A-B6C0-2DBDA95460E6}"/>
              </a:ext>
            </a:extLst>
          </p:cNvPr>
          <p:cNvSpPr>
            <a:spLocks noGrp="1"/>
          </p:cNvSpPr>
          <p:nvPr>
            <p:ph type="body" sz="quarter" idx="3"/>
          </p:nvPr>
        </p:nvSpPr>
        <p:spPr>
          <a:xfrm>
            <a:off x="6217920" y="1001077"/>
            <a:ext cx="4937760" cy="736282"/>
          </a:xfrm>
        </p:spPr>
        <p:txBody>
          <a:bodyPr/>
          <a:lstStyle/>
          <a:p>
            <a:r>
              <a:rPr lang="en-US" dirty="0"/>
              <a:t>Limitations</a:t>
            </a:r>
          </a:p>
        </p:txBody>
      </p:sp>
      <p:sp>
        <p:nvSpPr>
          <p:cNvPr id="8" name="Content Placeholder 7">
            <a:extLst>
              <a:ext uri="{FF2B5EF4-FFF2-40B4-BE49-F238E27FC236}">
                <a16:creationId xmlns:a16="http://schemas.microsoft.com/office/drawing/2014/main" xmlns="" id="{01DB79C0-B521-48D9-851A-6836FE51461F}"/>
              </a:ext>
            </a:extLst>
          </p:cNvPr>
          <p:cNvSpPr>
            <a:spLocks noGrp="1"/>
          </p:cNvSpPr>
          <p:nvPr>
            <p:ph sz="quarter" idx="4"/>
          </p:nvPr>
        </p:nvSpPr>
        <p:spPr>
          <a:xfrm>
            <a:off x="6217920" y="2015159"/>
            <a:ext cx="4937760" cy="4015251"/>
          </a:xfrm>
        </p:spPr>
        <p:txBody>
          <a:bodyPr/>
          <a:lstStyle/>
          <a:p>
            <a:pPr>
              <a:buFont typeface="Wingdings" panose="05000000000000000000" pitchFamily="2" charset="2"/>
              <a:buChar char="Ø"/>
            </a:pPr>
            <a:r>
              <a:rPr lang="en-US" dirty="0" smtClean="0"/>
              <a:t> Highly </a:t>
            </a:r>
            <a:r>
              <a:rPr lang="en-US" dirty="0"/>
              <a:t>dependent on Excel file when displaying score data</a:t>
            </a:r>
          </a:p>
          <a:p>
            <a:pPr>
              <a:buFont typeface="Wingdings" panose="05000000000000000000" pitchFamily="2" charset="2"/>
              <a:buChar char="Ø"/>
            </a:pPr>
            <a:r>
              <a:rPr lang="en-US" dirty="0" smtClean="0"/>
              <a:t> Excel </a:t>
            </a:r>
            <a:r>
              <a:rPr lang="en-US" dirty="0"/>
              <a:t>file must be reformat as (*.xlsx) file and convert all formulas to values</a:t>
            </a:r>
          </a:p>
          <a:p>
            <a:pPr>
              <a:buFont typeface="Wingdings" panose="05000000000000000000" pitchFamily="2" charset="2"/>
              <a:buChar char="Ø"/>
            </a:pPr>
            <a:r>
              <a:rPr lang="en-US" dirty="0" smtClean="0"/>
              <a:t> Excel </a:t>
            </a:r>
            <a:r>
              <a:rPr lang="en-US" dirty="0"/>
              <a:t>file containing score data must be updated daily to reflect the data displayed for the users</a:t>
            </a:r>
          </a:p>
          <a:p>
            <a:pPr>
              <a:buFont typeface="Wingdings" panose="05000000000000000000" pitchFamily="2" charset="2"/>
              <a:buChar char="Ø"/>
            </a:pPr>
            <a:r>
              <a:rPr lang="en-US" dirty="0" smtClean="0"/>
              <a:t> Cannot </a:t>
            </a:r>
            <a:r>
              <a:rPr lang="en-US" dirty="0"/>
              <a:t>dynamically add another </a:t>
            </a:r>
            <a:r>
              <a:rPr lang="en-US" dirty="0" smtClean="0"/>
              <a:t>session </a:t>
            </a:r>
            <a:r>
              <a:rPr lang="en-US" dirty="0" smtClean="0"/>
              <a:t>type (</a:t>
            </a:r>
            <a:r>
              <a:rPr lang="en-US" dirty="0"/>
              <a:t>Scorecard, Coaching, Triad, </a:t>
            </a:r>
            <a:r>
              <a:rPr lang="en-US" dirty="0" smtClean="0"/>
              <a:t>Meeting, Heartbeat, etc</a:t>
            </a:r>
            <a:r>
              <a:rPr lang="en-US" dirty="0"/>
              <a:t>..)</a:t>
            </a:r>
          </a:p>
        </p:txBody>
      </p:sp>
    </p:spTree>
    <p:extLst>
      <p:ext uri="{BB962C8B-B14F-4D97-AF65-F5344CB8AC3E}">
        <p14:creationId xmlns:p14="http://schemas.microsoft.com/office/powerpoint/2010/main" val="2715537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xmlns="" id="{990D0034-F768-41E7-85D4-F38C4DE857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C4F7E42D-8B5A-4FC8-81CD-9E60171F7F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58939E06-B884-48E2-A024-042AA6CB08FA}"/>
              </a:ext>
            </a:extLst>
          </p:cNvPr>
          <p:cNvSpPr>
            <a:spLocks noGrp="1"/>
          </p:cNvSpPr>
          <p:nvPr>
            <p:ph type="title"/>
          </p:nvPr>
        </p:nvSpPr>
        <p:spPr>
          <a:xfrm>
            <a:off x="492370" y="516836"/>
            <a:ext cx="3084844" cy="1085462"/>
          </a:xfrm>
        </p:spPr>
        <p:txBody>
          <a:bodyPr>
            <a:normAutofit/>
          </a:bodyPr>
          <a:lstStyle/>
          <a:p>
            <a:r>
              <a:rPr lang="en-US" sz="3600" dirty="0" smtClean="0">
                <a:solidFill>
                  <a:srgbClr val="FFFFFF"/>
                </a:solidFill>
              </a:rPr>
              <a:t>Process Flow</a:t>
            </a:r>
            <a:br>
              <a:rPr lang="en-US" sz="3600" dirty="0" smtClean="0">
                <a:solidFill>
                  <a:srgbClr val="FFFFFF"/>
                </a:solidFill>
              </a:rPr>
            </a:br>
            <a:r>
              <a:rPr lang="en-US" sz="3200" dirty="0" smtClean="0">
                <a:solidFill>
                  <a:srgbClr val="FFFFFF"/>
                </a:solidFill>
              </a:rPr>
              <a:t>Team-Level</a:t>
            </a:r>
            <a:endParaRPr lang="en-US" sz="2800" dirty="0">
              <a:solidFill>
                <a:srgbClr val="FFFFFF"/>
              </a:solidFill>
            </a:endParaRPr>
          </a:p>
        </p:txBody>
      </p:sp>
      <p:sp>
        <p:nvSpPr>
          <p:cNvPr id="3" name="Content Placeholder 2">
            <a:extLst>
              <a:ext uri="{FF2B5EF4-FFF2-40B4-BE49-F238E27FC236}">
                <a16:creationId xmlns:a16="http://schemas.microsoft.com/office/drawing/2014/main" xmlns=""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Ø"/>
            </a:pPr>
            <a:r>
              <a:rPr lang="en-US" dirty="0" smtClean="0">
                <a:solidFill>
                  <a:srgbClr val="FFFFFF"/>
                </a:solidFill>
              </a:rPr>
              <a:t> The process for creating a team-based sessions</a:t>
            </a:r>
          </a:p>
          <a:p>
            <a:pPr>
              <a:buClr>
                <a:schemeClr val="bg1"/>
              </a:buClr>
              <a:buFont typeface="Wingdings" panose="05000000000000000000" pitchFamily="2" charset="2"/>
              <a:buChar char="Ø"/>
            </a:pPr>
            <a:r>
              <a:rPr lang="en-US" dirty="0">
                <a:solidFill>
                  <a:srgbClr val="FFFFFF"/>
                </a:solidFill>
              </a:rPr>
              <a:t> </a:t>
            </a:r>
            <a:r>
              <a:rPr lang="en-US" dirty="0" smtClean="0">
                <a:solidFill>
                  <a:srgbClr val="FFFFFF"/>
                </a:solidFill>
              </a:rPr>
              <a:t>This is applicable for session types:</a:t>
            </a:r>
          </a:p>
          <a:p>
            <a:pPr lvl="1">
              <a:buClr>
                <a:schemeClr val="bg1"/>
              </a:buClr>
              <a:buFont typeface="Wingdings" panose="05000000000000000000" pitchFamily="2" charset="2"/>
              <a:buChar char="§"/>
            </a:pPr>
            <a:r>
              <a:rPr lang="en-US" dirty="0" smtClean="0">
                <a:solidFill>
                  <a:srgbClr val="FFFFFF"/>
                </a:solidFill>
              </a:rPr>
              <a:t> Mid-month Scorecard</a:t>
            </a:r>
          </a:p>
          <a:p>
            <a:pPr lvl="1">
              <a:buClr>
                <a:schemeClr val="bg1"/>
              </a:buClr>
              <a:buFont typeface="Wingdings" panose="05000000000000000000" pitchFamily="2" charset="2"/>
              <a:buChar char="§"/>
            </a:pPr>
            <a:r>
              <a:rPr lang="en-US" dirty="0" smtClean="0">
                <a:solidFill>
                  <a:srgbClr val="FFFFFF"/>
                </a:solidFill>
              </a:rPr>
              <a:t> Whole </a:t>
            </a:r>
            <a:r>
              <a:rPr lang="en-US" dirty="0">
                <a:solidFill>
                  <a:srgbClr val="FFFFFF"/>
                </a:solidFill>
              </a:rPr>
              <a:t>M</a:t>
            </a:r>
            <a:r>
              <a:rPr lang="en-US" dirty="0" smtClean="0">
                <a:solidFill>
                  <a:srgbClr val="FFFFFF"/>
                </a:solidFill>
              </a:rPr>
              <a:t>onth Scorecard</a:t>
            </a:r>
          </a:p>
          <a:p>
            <a:pPr lvl="1">
              <a:buClr>
                <a:schemeClr val="bg1"/>
              </a:buClr>
              <a:buFont typeface="Wingdings" panose="05000000000000000000" pitchFamily="2" charset="2"/>
              <a:buChar char="§"/>
            </a:pPr>
            <a:r>
              <a:rPr lang="en-US" dirty="0" smtClean="0">
                <a:solidFill>
                  <a:srgbClr val="FFFFFF"/>
                </a:solidFill>
              </a:rPr>
              <a:t> Goal Setting</a:t>
            </a:r>
          </a:p>
          <a:p>
            <a:pPr lvl="1">
              <a:buClr>
                <a:schemeClr val="bg1"/>
              </a:buClr>
              <a:buFont typeface="Wingdings" panose="05000000000000000000" pitchFamily="2" charset="2"/>
              <a:buChar char="§"/>
            </a:pPr>
            <a:r>
              <a:rPr lang="en-US" dirty="0" smtClean="0">
                <a:solidFill>
                  <a:srgbClr val="FFFFFF"/>
                </a:solidFill>
              </a:rPr>
              <a:t> Coaching</a:t>
            </a:r>
            <a:endParaRPr lang="en-US" dirty="0">
              <a:solidFill>
                <a:srgbClr val="FFFFFF"/>
              </a:solidFill>
            </a:endParaRPr>
          </a:p>
        </p:txBody>
      </p:sp>
      <p:sp>
        <p:nvSpPr>
          <p:cNvPr id="24" name="Rectangle 23">
            <a:extLst>
              <a:ext uri="{FF2B5EF4-FFF2-40B4-BE49-F238E27FC236}">
                <a16:creationId xmlns:a16="http://schemas.microsoft.com/office/drawing/2014/main" xmlns="" id="{8C04651D-B9F4-4935-A02D-364153FBDF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4700" y="330693"/>
            <a:ext cx="4737099" cy="616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3615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xmlns="" id="{990D0034-F768-41E7-85D4-F38C4DE857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C4F7E42D-8B5A-4FC8-81CD-9E60171F7F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58939E06-B884-48E2-A024-042AA6CB08FA}"/>
              </a:ext>
            </a:extLst>
          </p:cNvPr>
          <p:cNvSpPr>
            <a:spLocks noGrp="1"/>
          </p:cNvSpPr>
          <p:nvPr>
            <p:ph type="title"/>
          </p:nvPr>
        </p:nvSpPr>
        <p:spPr>
          <a:xfrm>
            <a:off x="492370" y="516836"/>
            <a:ext cx="3084844" cy="1085462"/>
          </a:xfrm>
        </p:spPr>
        <p:txBody>
          <a:bodyPr>
            <a:normAutofit/>
          </a:bodyPr>
          <a:lstStyle/>
          <a:p>
            <a:r>
              <a:rPr lang="en-US" sz="3600" dirty="0" smtClean="0">
                <a:solidFill>
                  <a:srgbClr val="FFFFFF"/>
                </a:solidFill>
              </a:rPr>
              <a:t>Process Flow</a:t>
            </a:r>
            <a:br>
              <a:rPr lang="en-US" sz="3600" dirty="0" smtClean="0">
                <a:solidFill>
                  <a:srgbClr val="FFFFFF"/>
                </a:solidFill>
              </a:rPr>
            </a:br>
            <a:r>
              <a:rPr lang="en-US" sz="3200" dirty="0" smtClean="0">
                <a:solidFill>
                  <a:srgbClr val="FFFFFF"/>
                </a:solidFill>
              </a:rPr>
              <a:t>Manager</a:t>
            </a:r>
            <a:r>
              <a:rPr lang="en-US" sz="3200" dirty="0" smtClean="0">
                <a:solidFill>
                  <a:srgbClr val="FFFFFF"/>
                </a:solidFill>
              </a:rPr>
              <a:t>-Level</a:t>
            </a:r>
            <a:endParaRPr lang="en-US" sz="2800" dirty="0">
              <a:solidFill>
                <a:srgbClr val="FFFFFF"/>
              </a:solidFill>
            </a:endParaRPr>
          </a:p>
        </p:txBody>
      </p:sp>
      <p:sp>
        <p:nvSpPr>
          <p:cNvPr id="3" name="Content Placeholder 2">
            <a:extLst>
              <a:ext uri="{FF2B5EF4-FFF2-40B4-BE49-F238E27FC236}">
                <a16:creationId xmlns:a16="http://schemas.microsoft.com/office/drawing/2014/main" xmlns=""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Ø"/>
            </a:pPr>
            <a:r>
              <a:rPr lang="en-US" dirty="0" smtClean="0">
                <a:solidFill>
                  <a:srgbClr val="FFFFFF"/>
                </a:solidFill>
              </a:rPr>
              <a:t> The process for creating a manager-based sessions</a:t>
            </a:r>
          </a:p>
          <a:p>
            <a:pPr>
              <a:buClr>
                <a:schemeClr val="bg1"/>
              </a:buClr>
              <a:buFont typeface="Wingdings" panose="05000000000000000000" pitchFamily="2" charset="2"/>
              <a:buChar char="Ø"/>
            </a:pPr>
            <a:r>
              <a:rPr lang="en-US" dirty="0">
                <a:solidFill>
                  <a:srgbClr val="FFFFFF"/>
                </a:solidFill>
              </a:rPr>
              <a:t> </a:t>
            </a:r>
            <a:r>
              <a:rPr lang="en-US" dirty="0" smtClean="0">
                <a:solidFill>
                  <a:srgbClr val="FFFFFF"/>
                </a:solidFill>
              </a:rPr>
              <a:t>This is only applicable for session type ‘</a:t>
            </a:r>
            <a:r>
              <a:rPr lang="en-US" dirty="0" smtClean="0">
                <a:solidFill>
                  <a:srgbClr val="FFFFFF"/>
                </a:solidFill>
              </a:rPr>
              <a:t>Triad‘</a:t>
            </a:r>
            <a:endParaRPr lang="en-US" dirty="0">
              <a:solidFill>
                <a:srgbClr val="FFFFFF"/>
              </a:solidFill>
            </a:endParaRPr>
          </a:p>
        </p:txBody>
      </p:sp>
      <p:sp>
        <p:nvSpPr>
          <p:cNvPr id="24" name="Rectangle 23">
            <a:extLst>
              <a:ext uri="{FF2B5EF4-FFF2-40B4-BE49-F238E27FC236}">
                <a16:creationId xmlns:a16="http://schemas.microsoft.com/office/drawing/2014/main" xmlns="" id="{8C04651D-B9F4-4935-A02D-364153FBDF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5014" y="250292"/>
            <a:ext cx="4865686" cy="6357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5975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xmlns="" id="{990D0034-F768-41E7-85D4-F38C4DE857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C4F7E42D-8B5A-4FC8-81CD-9E60171F7F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58939E06-B884-48E2-A024-042AA6CB08FA}"/>
              </a:ext>
            </a:extLst>
          </p:cNvPr>
          <p:cNvSpPr>
            <a:spLocks noGrp="1"/>
          </p:cNvSpPr>
          <p:nvPr>
            <p:ph type="title"/>
          </p:nvPr>
        </p:nvSpPr>
        <p:spPr>
          <a:xfrm>
            <a:off x="492370" y="516836"/>
            <a:ext cx="3084844" cy="1085462"/>
          </a:xfrm>
        </p:spPr>
        <p:txBody>
          <a:bodyPr>
            <a:normAutofit/>
          </a:bodyPr>
          <a:lstStyle/>
          <a:p>
            <a:r>
              <a:rPr lang="en-US" sz="3600" dirty="0" smtClean="0">
                <a:solidFill>
                  <a:srgbClr val="FFFFFF"/>
                </a:solidFill>
              </a:rPr>
              <a:t>Process Flow</a:t>
            </a:r>
            <a:br>
              <a:rPr lang="en-US" sz="3600" dirty="0" smtClean="0">
                <a:solidFill>
                  <a:srgbClr val="FFFFFF"/>
                </a:solidFill>
              </a:rPr>
            </a:br>
            <a:r>
              <a:rPr lang="en-US" sz="3200" dirty="0" smtClean="0">
                <a:solidFill>
                  <a:srgbClr val="FFFFFF"/>
                </a:solidFill>
              </a:rPr>
              <a:t>General-Level</a:t>
            </a:r>
            <a:endParaRPr lang="en-US" sz="2800" dirty="0">
              <a:solidFill>
                <a:srgbClr val="FFFFFF"/>
              </a:solidFill>
            </a:endParaRPr>
          </a:p>
        </p:txBody>
      </p:sp>
      <p:sp>
        <p:nvSpPr>
          <p:cNvPr id="3" name="Content Placeholder 2">
            <a:extLst>
              <a:ext uri="{FF2B5EF4-FFF2-40B4-BE49-F238E27FC236}">
                <a16:creationId xmlns:a16="http://schemas.microsoft.com/office/drawing/2014/main" xmlns=""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Ø"/>
            </a:pPr>
            <a:r>
              <a:rPr lang="en-US" dirty="0" smtClean="0">
                <a:solidFill>
                  <a:srgbClr val="FFFFFF"/>
                </a:solidFill>
              </a:rPr>
              <a:t> The process for creating a general sessions</a:t>
            </a:r>
          </a:p>
          <a:p>
            <a:pPr>
              <a:buClr>
                <a:schemeClr val="bg1"/>
              </a:buClr>
              <a:buFont typeface="Wingdings" panose="05000000000000000000" pitchFamily="2" charset="2"/>
              <a:buChar char="Ø"/>
            </a:pPr>
            <a:r>
              <a:rPr lang="en-US" dirty="0">
                <a:solidFill>
                  <a:srgbClr val="FFFFFF"/>
                </a:solidFill>
              </a:rPr>
              <a:t> </a:t>
            </a:r>
            <a:r>
              <a:rPr lang="en-US" dirty="0" smtClean="0">
                <a:solidFill>
                  <a:srgbClr val="FFFFFF"/>
                </a:solidFill>
              </a:rPr>
              <a:t>This is applicable for session types:</a:t>
            </a:r>
          </a:p>
          <a:p>
            <a:pPr lvl="1">
              <a:buClr>
                <a:schemeClr val="bg1"/>
              </a:buClr>
              <a:buFont typeface="Wingdings" panose="05000000000000000000" pitchFamily="2" charset="2"/>
              <a:buChar char="§"/>
            </a:pPr>
            <a:r>
              <a:rPr lang="en-US" dirty="0" smtClean="0">
                <a:solidFill>
                  <a:srgbClr val="FFFFFF"/>
                </a:solidFill>
              </a:rPr>
              <a:t> Meeting</a:t>
            </a:r>
          </a:p>
          <a:p>
            <a:pPr lvl="1">
              <a:buClr>
                <a:schemeClr val="bg1"/>
              </a:buClr>
              <a:buFont typeface="Wingdings" panose="05000000000000000000" pitchFamily="2" charset="2"/>
              <a:buChar char="§"/>
            </a:pPr>
            <a:r>
              <a:rPr lang="en-US" dirty="0" smtClean="0">
                <a:solidFill>
                  <a:srgbClr val="FFFFFF"/>
                </a:solidFill>
              </a:rPr>
              <a:t>Heartbeat</a:t>
            </a:r>
          </a:p>
          <a:p>
            <a:pPr lvl="1">
              <a:buClr>
                <a:schemeClr val="bg1"/>
              </a:buClr>
              <a:buFont typeface="Wingdings" panose="05000000000000000000" pitchFamily="2" charset="2"/>
              <a:buChar char="§"/>
            </a:pPr>
            <a:r>
              <a:rPr lang="en-US" dirty="0" err="1" smtClean="0">
                <a:solidFill>
                  <a:srgbClr val="FFFFFF"/>
                </a:solidFill>
              </a:rPr>
              <a:t>Floorwalk</a:t>
            </a:r>
            <a:endParaRPr lang="en-US" dirty="0">
              <a:solidFill>
                <a:srgbClr val="FFFFFF"/>
              </a:solidFill>
            </a:endParaRPr>
          </a:p>
        </p:txBody>
      </p:sp>
      <p:sp>
        <p:nvSpPr>
          <p:cNvPr id="24" name="Rectangle 23">
            <a:extLst>
              <a:ext uri="{FF2B5EF4-FFF2-40B4-BE49-F238E27FC236}">
                <a16:creationId xmlns:a16="http://schemas.microsoft.com/office/drawing/2014/main" xmlns="" id="{8C04651D-B9F4-4935-A02D-364153FBDF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20459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xmlns="" id="{990D0034-F768-41E7-85D4-F38C4DE857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C4F7E42D-8B5A-4FC8-81CD-9E60171F7F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58939E06-B884-48E2-A024-042AA6CB08FA}"/>
              </a:ext>
            </a:extLst>
          </p:cNvPr>
          <p:cNvSpPr>
            <a:spLocks noGrp="1"/>
          </p:cNvSpPr>
          <p:nvPr>
            <p:ph type="title"/>
          </p:nvPr>
        </p:nvSpPr>
        <p:spPr>
          <a:xfrm>
            <a:off x="492370" y="516836"/>
            <a:ext cx="3084844" cy="1085462"/>
          </a:xfrm>
        </p:spPr>
        <p:txBody>
          <a:bodyPr>
            <a:normAutofit/>
          </a:bodyPr>
          <a:lstStyle/>
          <a:p>
            <a:r>
              <a:rPr lang="en-US" sz="3600" dirty="0">
                <a:solidFill>
                  <a:srgbClr val="FFFFFF"/>
                </a:solidFill>
              </a:rPr>
              <a:t>Components</a:t>
            </a:r>
            <a:br>
              <a:rPr lang="en-US" sz="3600" dirty="0">
                <a:solidFill>
                  <a:srgbClr val="FFFFFF"/>
                </a:solidFill>
              </a:rPr>
            </a:br>
            <a:r>
              <a:rPr lang="en-US" sz="3200" dirty="0">
                <a:solidFill>
                  <a:srgbClr val="FFFFFF"/>
                </a:solidFill>
              </a:rPr>
              <a:t>Login</a:t>
            </a:r>
          </a:p>
        </p:txBody>
      </p:sp>
      <p:sp>
        <p:nvSpPr>
          <p:cNvPr id="3" name="Content Placeholder 2">
            <a:extLst>
              <a:ext uri="{FF2B5EF4-FFF2-40B4-BE49-F238E27FC236}">
                <a16:creationId xmlns:a16="http://schemas.microsoft.com/office/drawing/2014/main" xmlns=""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a:solidFill>
                  <a:srgbClr val="FFFFFF"/>
                </a:solidFill>
              </a:rPr>
              <a:t>Let the user access their account by confirming their credentials</a:t>
            </a:r>
          </a:p>
          <a:p>
            <a:pPr>
              <a:buClr>
                <a:schemeClr val="bg1"/>
              </a:buClr>
              <a:buFont typeface="Wingdings" panose="05000000000000000000" pitchFamily="2" charset="2"/>
              <a:buChar char="v"/>
            </a:pPr>
            <a:r>
              <a:rPr lang="en-US" dirty="0">
                <a:solidFill>
                  <a:srgbClr val="FFFFFF"/>
                </a:solidFill>
              </a:rPr>
              <a:t>The landing page of the web application</a:t>
            </a:r>
          </a:p>
        </p:txBody>
      </p:sp>
      <p:sp>
        <p:nvSpPr>
          <p:cNvPr id="24" name="Rectangle 23">
            <a:extLst>
              <a:ext uri="{FF2B5EF4-FFF2-40B4-BE49-F238E27FC236}">
                <a16:creationId xmlns:a16="http://schemas.microsoft.com/office/drawing/2014/main" xmlns="" id="{8C04651D-B9F4-4935-A02D-364153FBDF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xmlns=""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825" y="1142677"/>
            <a:ext cx="7564353" cy="4572646"/>
          </a:xfrm>
          <a:prstGeom prst="rect">
            <a:avLst/>
          </a:prstGeom>
        </p:spPr>
      </p:pic>
    </p:spTree>
    <p:extLst>
      <p:ext uri="{BB962C8B-B14F-4D97-AF65-F5344CB8AC3E}">
        <p14:creationId xmlns:p14="http://schemas.microsoft.com/office/powerpoint/2010/main" val="4069372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xmlns="" id="{284B70D5-875B-433D-BDBD-1522A85D6C1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58939E06-B884-48E2-A024-042AA6CB08FA}"/>
              </a:ext>
            </a:extLst>
          </p:cNvPr>
          <p:cNvSpPr>
            <a:spLocks noGrp="1"/>
          </p:cNvSpPr>
          <p:nvPr>
            <p:ph type="title"/>
          </p:nvPr>
        </p:nvSpPr>
        <p:spPr>
          <a:xfrm>
            <a:off x="7010401" y="634947"/>
            <a:ext cx="4539342" cy="698554"/>
          </a:xfrm>
        </p:spPr>
        <p:txBody>
          <a:bodyPr>
            <a:normAutofit/>
          </a:bodyPr>
          <a:lstStyle/>
          <a:p>
            <a:r>
              <a:rPr lang="en-US" sz="4000" dirty="0"/>
              <a:t>Login</a:t>
            </a:r>
          </a:p>
        </p:txBody>
      </p:sp>
      <p:pic>
        <p:nvPicPr>
          <p:cNvPr id="4" name="Picture 3" descr="A screenshot of a cell phone&#10;&#10;Description automatically generated">
            <a:extLst>
              <a:ext uri="{FF2B5EF4-FFF2-40B4-BE49-F238E27FC236}">
                <a16:creationId xmlns:a16="http://schemas.microsoft.com/office/drawing/2014/main" xmlns="" id="{51D0BB9D-60FE-41CF-87D6-6A4361394E66}"/>
              </a:ext>
            </a:extLst>
          </p:cNvPr>
          <p:cNvPicPr>
            <a:picLocks noChangeAspect="1"/>
          </p:cNvPicPr>
          <p:nvPr/>
        </p:nvPicPr>
        <p:blipFill>
          <a:blip r:embed="rId2"/>
          <a:stretch/>
        </p:blipFill>
        <p:spPr>
          <a:xfrm>
            <a:off x="503358" y="1602271"/>
            <a:ext cx="5592642" cy="2957029"/>
          </a:xfrm>
          <a:prstGeom prst="rect">
            <a:avLst/>
          </a:prstGeom>
        </p:spPr>
      </p:pic>
      <p:cxnSp>
        <p:nvCxnSpPr>
          <p:cNvPr id="31" name="Straight Connector 30">
            <a:extLst>
              <a:ext uri="{FF2B5EF4-FFF2-40B4-BE49-F238E27FC236}">
                <a16:creationId xmlns:a16="http://schemas.microsoft.com/office/drawing/2014/main" xmlns="" id="{C947DF4A-614C-4B4C-8B80-E5B9D8E8CFE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836F62CB-80AB-43BE-9246-62343B81695E}"/>
              </a:ext>
            </a:extLst>
          </p:cNvPr>
          <p:cNvSpPr>
            <a:spLocks noGrp="1"/>
          </p:cNvSpPr>
          <p:nvPr>
            <p:ph idx="1"/>
          </p:nvPr>
        </p:nvSpPr>
        <p:spPr>
          <a:xfrm>
            <a:off x="7113817" y="1591893"/>
            <a:ext cx="4539342" cy="4285223"/>
          </a:xfrm>
          <a:solidFill>
            <a:schemeClr val="bg1"/>
          </a:solidFill>
        </p:spPr>
        <p:txBody>
          <a:bodyPr>
            <a:normAutofit/>
          </a:bodyPr>
          <a:lstStyle/>
          <a:p>
            <a:pPr>
              <a:buClr>
                <a:schemeClr val="bg1"/>
              </a:buClr>
              <a:buFont typeface="Wingdings" panose="05000000000000000000" pitchFamily="2" charset="2"/>
              <a:buChar char="v"/>
            </a:pPr>
            <a:r>
              <a:rPr lang="en-US" sz="1600" b="1" dirty="0"/>
              <a:t>1. Username Input</a:t>
            </a:r>
          </a:p>
          <a:p>
            <a:pPr lvl="1">
              <a:lnSpc>
                <a:spcPct val="100000"/>
              </a:lnSpc>
              <a:buClr>
                <a:srgbClr val="003A5D"/>
              </a:buClr>
              <a:buFont typeface="Wingdings" panose="05000000000000000000" pitchFamily="2" charset="2"/>
              <a:buChar char="Ø"/>
            </a:pPr>
            <a:r>
              <a:rPr lang="en-US" sz="1600" dirty="0"/>
              <a:t> Input your EID to this field</a:t>
            </a:r>
          </a:p>
          <a:p>
            <a:pPr>
              <a:buClr>
                <a:schemeClr val="bg1"/>
              </a:buClr>
              <a:buFont typeface="Wingdings" panose="05000000000000000000" pitchFamily="2" charset="2"/>
              <a:buChar char="v"/>
            </a:pPr>
            <a:r>
              <a:rPr lang="en-US" sz="1600" b="1" dirty="0"/>
              <a:t>2. Password Input</a:t>
            </a:r>
          </a:p>
          <a:p>
            <a:pPr lvl="1">
              <a:buClr>
                <a:srgbClr val="003A5D"/>
              </a:buClr>
              <a:buFont typeface="Wingdings" panose="05000000000000000000" pitchFamily="2" charset="2"/>
              <a:buChar char="Ø"/>
            </a:pPr>
            <a:r>
              <a:rPr lang="en-US" sz="1600" dirty="0"/>
              <a:t>  Input your password to this field</a:t>
            </a:r>
          </a:p>
          <a:p>
            <a:pPr lvl="1">
              <a:buClr>
                <a:srgbClr val="003A5D"/>
              </a:buClr>
              <a:buFont typeface="Wingdings" panose="05000000000000000000" pitchFamily="2" charset="2"/>
              <a:buChar char="Ø"/>
            </a:pPr>
            <a:r>
              <a:rPr lang="en-US" sz="1600" dirty="0"/>
              <a:t>  The default password is simply ‘password’</a:t>
            </a:r>
          </a:p>
          <a:p>
            <a:pPr lvl="1">
              <a:buFont typeface="Wingdings" panose="05000000000000000000" pitchFamily="2" charset="2"/>
              <a:buChar char="v"/>
            </a:pPr>
            <a:endParaRPr lang="en-US" sz="1600" dirty="0"/>
          </a:p>
          <a:p>
            <a:pPr marL="201168" lvl="1" indent="0">
              <a:buNone/>
            </a:pPr>
            <a:r>
              <a:rPr lang="en-US" sz="1600" b="1" dirty="0"/>
              <a:t>3. Remember Me Toggle</a:t>
            </a:r>
            <a:endParaRPr lang="en-US" sz="1600" dirty="0"/>
          </a:p>
          <a:p>
            <a:pPr lvl="1">
              <a:buClr>
                <a:srgbClr val="003A5D"/>
              </a:buClr>
              <a:buFont typeface="Wingdings" panose="05000000000000000000" pitchFamily="2" charset="2"/>
              <a:buChar char="Ø"/>
            </a:pPr>
            <a:r>
              <a:rPr lang="en-US" sz="1600" dirty="0"/>
              <a:t>  If checked, enables the browser to remember last verified username and password</a:t>
            </a:r>
          </a:p>
          <a:p>
            <a:pPr lvl="1">
              <a:buFont typeface="Wingdings" panose="05000000000000000000" pitchFamily="2" charset="2"/>
              <a:buChar char="v"/>
            </a:pPr>
            <a:endParaRPr lang="en-US" sz="1600" dirty="0"/>
          </a:p>
          <a:p>
            <a:pPr marL="201168" lvl="1" indent="0">
              <a:buNone/>
            </a:pPr>
            <a:r>
              <a:rPr lang="en-US" sz="1600" b="1" dirty="0"/>
              <a:t>4. Submit Button</a:t>
            </a:r>
          </a:p>
          <a:p>
            <a:pPr lvl="1">
              <a:buClr>
                <a:srgbClr val="003A5D"/>
              </a:buClr>
              <a:buFont typeface="Wingdings" panose="05000000000000000000" pitchFamily="2" charset="2"/>
              <a:buChar char="Ø"/>
            </a:pPr>
            <a:r>
              <a:rPr lang="en-US" sz="1600" dirty="0"/>
              <a:t>  Submit your credential by clicking this button</a:t>
            </a:r>
          </a:p>
          <a:p>
            <a:pPr lvl="1">
              <a:buClr>
                <a:srgbClr val="003A5D"/>
              </a:buClr>
              <a:buFont typeface="Wingdings" panose="05000000000000000000" pitchFamily="2" charset="2"/>
              <a:buChar char="Ø"/>
            </a:pPr>
            <a:r>
              <a:rPr lang="en-US" sz="1600" dirty="0"/>
              <a:t>  If verified, you will be redirected to your dashboard</a:t>
            </a:r>
          </a:p>
        </p:txBody>
      </p:sp>
      <p:sp>
        <p:nvSpPr>
          <p:cNvPr id="33" name="Rectangle 32">
            <a:extLst>
              <a:ext uri="{FF2B5EF4-FFF2-40B4-BE49-F238E27FC236}">
                <a16:creationId xmlns:a16="http://schemas.microsoft.com/office/drawing/2014/main" xmlns="" id="{1E299956-A9E7-4FC1-A0B1-D590CA9730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xmlns="" id="{17FC539C-B783-4B03-9F9E-D13430F3F64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Oval 4">
            <a:extLst>
              <a:ext uri="{FF2B5EF4-FFF2-40B4-BE49-F238E27FC236}">
                <a16:creationId xmlns:a16="http://schemas.microsoft.com/office/drawing/2014/main" xmlns="" id="{267CB101-1D66-47D2-A050-8D0E10354AA2}"/>
              </a:ext>
            </a:extLst>
          </p:cNvPr>
          <p:cNvSpPr/>
          <p:nvPr/>
        </p:nvSpPr>
        <p:spPr>
          <a:xfrm>
            <a:off x="5085443" y="1895203"/>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1</a:t>
            </a:r>
          </a:p>
        </p:txBody>
      </p:sp>
      <p:sp>
        <p:nvSpPr>
          <p:cNvPr id="13" name="Oval 12">
            <a:extLst>
              <a:ext uri="{FF2B5EF4-FFF2-40B4-BE49-F238E27FC236}">
                <a16:creationId xmlns:a16="http://schemas.microsoft.com/office/drawing/2014/main" xmlns="" id="{090F771A-A0C6-48EB-B66C-F0E84F22BFB6}"/>
              </a:ext>
            </a:extLst>
          </p:cNvPr>
          <p:cNvSpPr/>
          <p:nvPr/>
        </p:nvSpPr>
        <p:spPr>
          <a:xfrm>
            <a:off x="5085443" y="2687098"/>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2</a:t>
            </a:r>
          </a:p>
        </p:txBody>
      </p:sp>
      <p:sp>
        <p:nvSpPr>
          <p:cNvPr id="14" name="Oval 13">
            <a:extLst>
              <a:ext uri="{FF2B5EF4-FFF2-40B4-BE49-F238E27FC236}">
                <a16:creationId xmlns:a16="http://schemas.microsoft.com/office/drawing/2014/main" xmlns="" id="{9518AE85-3413-45EB-9079-AA04207CE063}"/>
              </a:ext>
            </a:extLst>
          </p:cNvPr>
          <p:cNvSpPr/>
          <p:nvPr/>
        </p:nvSpPr>
        <p:spPr>
          <a:xfrm>
            <a:off x="2164443" y="3303049"/>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3</a:t>
            </a:r>
          </a:p>
        </p:txBody>
      </p:sp>
      <p:sp>
        <p:nvSpPr>
          <p:cNvPr id="15" name="Oval 14">
            <a:extLst>
              <a:ext uri="{FF2B5EF4-FFF2-40B4-BE49-F238E27FC236}">
                <a16:creationId xmlns:a16="http://schemas.microsoft.com/office/drawing/2014/main" xmlns="" id="{E1946083-3C1A-4B6E-B365-0F57BDA58C1B}"/>
              </a:ext>
            </a:extLst>
          </p:cNvPr>
          <p:cNvSpPr/>
          <p:nvPr/>
        </p:nvSpPr>
        <p:spPr>
          <a:xfrm>
            <a:off x="1126671" y="3913052"/>
            <a:ext cx="320040" cy="320040"/>
          </a:xfrm>
          <a:prstGeom prst="ellipse">
            <a:avLst/>
          </a:prstGeom>
          <a:solidFill>
            <a:srgbClr val="003A5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4</a:t>
            </a:r>
          </a:p>
        </p:txBody>
      </p:sp>
    </p:spTree>
    <p:extLst>
      <p:ext uri="{BB962C8B-B14F-4D97-AF65-F5344CB8AC3E}">
        <p14:creationId xmlns:p14="http://schemas.microsoft.com/office/powerpoint/2010/main" val="500750720"/>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xmlns=""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226911E-AE6C-4963-864C-FEDEB2DC7729}">
  <ds:schemaRefs>
    <ds:schemaRef ds:uri="http://schemas.microsoft.com/sharepoint/v3/contenttype/forms"/>
  </ds:schemaRefs>
</ds:datastoreItem>
</file>

<file path=customXml/itemProps2.xml><?xml version="1.0" encoding="utf-8"?>
<ds:datastoreItem xmlns:ds="http://schemas.openxmlformats.org/officeDocument/2006/customXml" ds:itemID="{B05550B3-F1C0-4D73-82FC-DDABEC8F0952}">
  <ds:schemaRefs>
    <ds:schemaRef ds:uri="http://schemas.microsoft.com/office/2006/documentManagement/types"/>
    <ds:schemaRef ds:uri="http://schemas.openxmlformats.org/package/2006/metadata/core-properties"/>
    <ds:schemaRef ds:uri="16c05727-aa75-4e4a-9b5f-8a80a1165891"/>
    <ds:schemaRef ds:uri="http://purl.org/dc/dcmitype/"/>
    <ds:schemaRef ds:uri="http://schemas.microsoft.com/office/infopath/2007/PartnerControls"/>
    <ds:schemaRef ds:uri="http://purl.org/dc/elements/1.1/"/>
    <ds:schemaRef ds:uri="http://schemas.microsoft.com/office/2006/metadata/properties"/>
    <ds:schemaRef ds:uri="71af3243-3dd4-4a8d-8c0d-dd76da1f02a5"/>
    <ds:schemaRef ds:uri="http://www.w3.org/XML/1998/namespace"/>
    <ds:schemaRef ds:uri="http://purl.org/dc/terms/"/>
  </ds:schemaRefs>
</ds:datastoreItem>
</file>

<file path=customXml/itemProps3.xml><?xml version="1.0" encoding="utf-8"?>
<ds:datastoreItem xmlns:ds="http://schemas.openxmlformats.org/officeDocument/2006/customXml" ds:itemID="{B6451C01-71EB-4236-9458-377C31D5C0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Facet</Template>
  <TotalTime>0</TotalTime>
  <Words>1009</Words>
  <Application>Microsoft Office PowerPoint</Application>
  <PresentationFormat>Custom</PresentationFormat>
  <Paragraphs>162</Paragraphs>
  <Slides>29</Slides>
  <Notes>0</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Retrospect</vt:lpstr>
      <vt:lpstr>DF Coaching</vt:lpstr>
      <vt:lpstr>Table of Contents</vt:lpstr>
      <vt:lpstr>Overview</vt:lpstr>
      <vt:lpstr>PowerPoint Presentation</vt:lpstr>
      <vt:lpstr>Process Flow Team-Level</vt:lpstr>
      <vt:lpstr>Process Flow Manager-Level</vt:lpstr>
      <vt:lpstr>Process Flow General-Level</vt:lpstr>
      <vt:lpstr>Components Login</vt:lpstr>
      <vt:lpstr>Login</vt:lpstr>
      <vt:lpstr>Components Dashboard Counter Cards</vt:lpstr>
      <vt:lpstr>Components Dashboard Team Sessions</vt:lpstr>
      <vt:lpstr>Components Dashboard User Sessions</vt:lpstr>
      <vt:lpstr>Components Dashboard Exceptions</vt:lpstr>
      <vt:lpstr>Components Dashboard Overall Top Resource</vt:lpstr>
      <vt:lpstr>Components Dashboard Top 3 Resource</vt:lpstr>
      <vt:lpstr>Components Sessions</vt:lpstr>
      <vt:lpstr>Sessions</vt:lpstr>
      <vt:lpstr>Sessions</vt:lpstr>
      <vt:lpstr>Components Dashboard My Scorecard Status</vt:lpstr>
      <vt:lpstr>Components Dashboard Productivity Improvement</vt:lpstr>
      <vt:lpstr>Components Sessions History</vt:lpstr>
      <vt:lpstr>Components Sessions Feedback Form</vt:lpstr>
      <vt:lpstr>Components Admin Control Panel Add Credential</vt:lpstr>
      <vt:lpstr>Components Admin Control Panel Update Credential</vt:lpstr>
      <vt:lpstr>Components Admin Control Panel Delete Credential</vt:lpstr>
      <vt:lpstr>Components Admin Control Panel Upload Data</vt:lpstr>
      <vt:lpstr>Components Admin Control Panel Upload Manual Data</vt:lpstr>
      <vt:lpstr>Components Admin Control Panel Update Scorecard Items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2020-03-09T08:27:32Z</dcterms:created>
  <dcterms:modified xsi:type="dcterms:W3CDTF">2020-03-09T23:00:58Z</dcterms:modified>
</cp:coreProperties>
</file>